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9"/>
  </p:notesMasterIdLst>
  <p:sldIdLst>
    <p:sldId id="335" r:id="rId3"/>
    <p:sldId id="321" r:id="rId4"/>
    <p:sldId id="353" r:id="rId5"/>
    <p:sldId id="352" r:id="rId6"/>
    <p:sldId id="364" r:id="rId7"/>
    <p:sldId id="354" r:id="rId8"/>
    <p:sldId id="351" r:id="rId9"/>
    <p:sldId id="301" r:id="rId10"/>
    <p:sldId id="365" r:id="rId11"/>
    <p:sldId id="350" r:id="rId12"/>
    <p:sldId id="361" r:id="rId13"/>
    <p:sldId id="349" r:id="rId14"/>
    <p:sldId id="367" r:id="rId15"/>
    <p:sldId id="366" r:id="rId16"/>
    <p:sldId id="363" r:id="rId17"/>
    <p:sldId id="298"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8EC"/>
    <a:srgbClr val="0C81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55" autoAdjust="0"/>
    <p:restoredTop sz="75460" autoAdjust="0"/>
  </p:normalViewPr>
  <p:slideViewPr>
    <p:cSldViewPr snapToGrid="0" snapToObjects="1" showGuides="1">
      <p:cViewPr varScale="1">
        <p:scale>
          <a:sx n="83" d="100"/>
          <a:sy n="83" d="100"/>
        </p:scale>
        <p:origin x="1976" y="200"/>
      </p:cViewPr>
      <p:guideLst>
        <p:guide orient="horz" pos="2160"/>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2945732" cy="498652"/>
          </a:xfrm>
          <a:prstGeom prst="rect">
            <a:avLst/>
          </a:prstGeom>
        </p:spPr>
        <p:txBody>
          <a:bodyPr vert="horz" lIns="91440" tIns="45720" rIns="91440" bIns="45720" rtlCol="0"/>
          <a:lstStyle>
            <a:lvl1pPr algn="l">
              <a:defRPr sz="1200"/>
            </a:lvl1pPr>
          </a:lstStyle>
          <a:p>
            <a:endParaRPr lang="fi-FI" dirty="0"/>
          </a:p>
        </p:txBody>
      </p:sp>
      <p:sp>
        <p:nvSpPr>
          <p:cNvPr id="3" name="Päivämäärän paikkamerkki 2"/>
          <p:cNvSpPr>
            <a:spLocks noGrp="1"/>
          </p:cNvSpPr>
          <p:nvPr>
            <p:ph type="dt" idx="1"/>
          </p:nvPr>
        </p:nvSpPr>
        <p:spPr>
          <a:xfrm>
            <a:off x="3850858" y="1"/>
            <a:ext cx="2945732" cy="498652"/>
          </a:xfrm>
          <a:prstGeom prst="rect">
            <a:avLst/>
          </a:prstGeom>
        </p:spPr>
        <p:txBody>
          <a:bodyPr vert="horz" lIns="91440" tIns="45720" rIns="91440" bIns="45720" rtlCol="0"/>
          <a:lstStyle>
            <a:lvl1pPr algn="r">
              <a:defRPr sz="1200"/>
            </a:lvl1pPr>
          </a:lstStyle>
          <a:p>
            <a:fld id="{D71BA4A0-2CC5-45F0-BC49-C71CCB847740}" type="datetimeFigureOut">
              <a:rPr lang="fi-FI" smtClean="0"/>
              <a:t>8.5.2023</a:t>
            </a:fld>
            <a:endParaRPr lang="fi-FI" dirty="0"/>
          </a:p>
        </p:txBody>
      </p:sp>
      <p:sp>
        <p:nvSpPr>
          <p:cNvPr id="4" name="Dian kuvan paikkamerkki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40" tIns="45720" rIns="91440" bIns="45720" rtlCol="0" anchor="ctr"/>
          <a:lstStyle/>
          <a:p>
            <a:endParaRPr lang="fi-FI" dirty="0"/>
          </a:p>
        </p:txBody>
      </p:sp>
      <p:sp>
        <p:nvSpPr>
          <p:cNvPr id="5" name="Huomautusten paikkamerkki 4"/>
          <p:cNvSpPr>
            <a:spLocks noGrp="1"/>
          </p:cNvSpPr>
          <p:nvPr>
            <p:ph type="body" sz="quarter" idx="3"/>
          </p:nvPr>
        </p:nvSpPr>
        <p:spPr>
          <a:xfrm>
            <a:off x="680203" y="4777776"/>
            <a:ext cx="5437271" cy="390803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7987"/>
            <a:ext cx="2945732" cy="498651"/>
          </a:xfrm>
          <a:prstGeom prst="rect">
            <a:avLst/>
          </a:prstGeom>
        </p:spPr>
        <p:txBody>
          <a:bodyPr vert="horz" lIns="91440" tIns="45720" rIns="91440" bIns="45720" rtlCol="0" anchor="b"/>
          <a:lstStyle>
            <a:lvl1pPr algn="l">
              <a:defRPr sz="1200"/>
            </a:lvl1pPr>
          </a:lstStyle>
          <a:p>
            <a:endParaRPr lang="fi-FI" dirty="0"/>
          </a:p>
        </p:txBody>
      </p:sp>
      <p:sp>
        <p:nvSpPr>
          <p:cNvPr id="7" name="Dian numeron paikkamerkki 6"/>
          <p:cNvSpPr>
            <a:spLocks noGrp="1"/>
          </p:cNvSpPr>
          <p:nvPr>
            <p:ph type="sldNum" sz="quarter" idx="5"/>
          </p:nvPr>
        </p:nvSpPr>
        <p:spPr>
          <a:xfrm>
            <a:off x="3850858" y="9427987"/>
            <a:ext cx="2945732" cy="498651"/>
          </a:xfrm>
          <a:prstGeom prst="rect">
            <a:avLst/>
          </a:prstGeom>
        </p:spPr>
        <p:txBody>
          <a:bodyPr vert="horz" lIns="91440" tIns="45720" rIns="91440" bIns="45720" rtlCol="0" anchor="b"/>
          <a:lstStyle>
            <a:lvl1pPr algn="r">
              <a:defRPr sz="1200"/>
            </a:lvl1pPr>
          </a:lstStyle>
          <a:p>
            <a:fld id="{318349F2-491A-40D0-A08E-DBA92CA91E82}" type="slidenum">
              <a:rPr lang="fi-FI" smtClean="0"/>
              <a:t>‹#›</a:t>
            </a:fld>
            <a:endParaRPr lang="fi-FI" dirty="0"/>
          </a:p>
        </p:txBody>
      </p:sp>
    </p:spTree>
    <p:extLst>
      <p:ext uri="{BB962C8B-B14F-4D97-AF65-F5344CB8AC3E}">
        <p14:creationId xmlns:p14="http://schemas.microsoft.com/office/powerpoint/2010/main" val="186487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8DAE701-52CA-4EA8-8D50-E7A34F9D843B}" type="slidenum">
              <a:rPr lang="fi-FI" smtClean="0"/>
              <a:t>1</a:t>
            </a:fld>
            <a:endParaRPr lang="fi-FI" dirty="0"/>
          </a:p>
        </p:txBody>
      </p:sp>
    </p:spTree>
    <p:extLst>
      <p:ext uri="{BB962C8B-B14F-4D97-AF65-F5344CB8AC3E}">
        <p14:creationId xmlns:p14="http://schemas.microsoft.com/office/powerpoint/2010/main" val="1747702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2</a:t>
            </a:fld>
            <a:endParaRPr lang="fi-FI" dirty="0"/>
          </a:p>
        </p:txBody>
      </p:sp>
    </p:spTree>
    <p:extLst>
      <p:ext uri="{BB962C8B-B14F-4D97-AF65-F5344CB8AC3E}">
        <p14:creationId xmlns:p14="http://schemas.microsoft.com/office/powerpoint/2010/main" val="115620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4</a:t>
            </a:fld>
            <a:endParaRPr lang="fi-FI" dirty="0"/>
          </a:p>
        </p:txBody>
      </p:sp>
    </p:spTree>
    <p:extLst>
      <p:ext uri="{BB962C8B-B14F-4D97-AF65-F5344CB8AC3E}">
        <p14:creationId xmlns:p14="http://schemas.microsoft.com/office/powerpoint/2010/main" val="414775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7</a:t>
            </a:fld>
            <a:endParaRPr lang="fi-FI" dirty="0"/>
          </a:p>
        </p:txBody>
      </p:sp>
    </p:spTree>
    <p:extLst>
      <p:ext uri="{BB962C8B-B14F-4D97-AF65-F5344CB8AC3E}">
        <p14:creationId xmlns:p14="http://schemas.microsoft.com/office/powerpoint/2010/main" val="218363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10</a:t>
            </a:fld>
            <a:endParaRPr lang="fi-FI" dirty="0"/>
          </a:p>
        </p:txBody>
      </p:sp>
    </p:spTree>
    <p:extLst>
      <p:ext uri="{BB962C8B-B14F-4D97-AF65-F5344CB8AC3E}">
        <p14:creationId xmlns:p14="http://schemas.microsoft.com/office/powerpoint/2010/main" val="267082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11</a:t>
            </a:fld>
            <a:endParaRPr lang="fi-FI" dirty="0"/>
          </a:p>
        </p:txBody>
      </p:sp>
    </p:spTree>
    <p:extLst>
      <p:ext uri="{BB962C8B-B14F-4D97-AF65-F5344CB8AC3E}">
        <p14:creationId xmlns:p14="http://schemas.microsoft.com/office/powerpoint/2010/main" val="308748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18349F2-491A-40D0-A08E-DBA92CA91E82}" type="slidenum">
              <a:rPr lang="fi-FI" smtClean="0"/>
              <a:t>12</a:t>
            </a:fld>
            <a:endParaRPr lang="fi-FI" dirty="0"/>
          </a:p>
        </p:txBody>
      </p:sp>
    </p:spTree>
    <p:extLst>
      <p:ext uri="{BB962C8B-B14F-4D97-AF65-F5344CB8AC3E}">
        <p14:creationId xmlns:p14="http://schemas.microsoft.com/office/powerpoint/2010/main" val="54600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8DAE701-52CA-4EA8-8D50-E7A34F9D843B}" type="slidenum">
              <a:rPr lang="fi-FI" smtClean="0"/>
              <a:t>16</a:t>
            </a:fld>
            <a:endParaRPr lang="fi-FI" dirty="0"/>
          </a:p>
        </p:txBody>
      </p:sp>
    </p:spTree>
    <p:extLst>
      <p:ext uri="{BB962C8B-B14F-4D97-AF65-F5344CB8AC3E}">
        <p14:creationId xmlns:p14="http://schemas.microsoft.com/office/powerpoint/2010/main" val="1696979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ingressi, sisältö">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2979" y="2735385"/>
            <a:ext cx="7761125" cy="1354667"/>
          </a:xfrm>
        </p:spPr>
        <p:txBody>
          <a:bodyPr lIns="0" tIns="0" rIns="0" bIns="0" anchor="t">
            <a:noAutofit/>
          </a:bodyPr>
          <a:lstStyle>
            <a:lvl1pPr marL="0" indent="0" algn="l">
              <a:lnSpc>
                <a:spcPct val="110000"/>
              </a:lnSpc>
              <a:buNone/>
              <a:defRPr sz="16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Leipätekstiä tähän</a:t>
            </a:r>
            <a:endParaRPr lang="en-US" dirty="0"/>
          </a:p>
        </p:txBody>
      </p:sp>
      <p:sp>
        <p:nvSpPr>
          <p:cNvPr id="8" name="Text Placeholder 7"/>
          <p:cNvSpPr>
            <a:spLocks noGrp="1"/>
          </p:cNvSpPr>
          <p:nvPr>
            <p:ph type="body" sz="quarter" idx="10" hasCustomPrompt="1"/>
          </p:nvPr>
        </p:nvSpPr>
        <p:spPr>
          <a:xfrm>
            <a:off x="516467" y="338668"/>
            <a:ext cx="7767638" cy="1189892"/>
          </a:xfrm>
        </p:spPr>
        <p:txBody>
          <a:bodyPr lIns="0" tIns="0" rIns="0" bIns="0" anchor="ctr">
            <a:noAutofit/>
          </a:bodyPr>
          <a:lstStyle>
            <a:lvl1pPr marL="0" indent="0">
              <a:lnSpc>
                <a:spcPct val="80000"/>
              </a:lnSpc>
              <a:buNone/>
              <a:defRPr sz="4400" b="0" i="1" baseline="0">
                <a:latin typeface="Granjon LT Std"/>
                <a:cs typeface="Granjon LT Std"/>
              </a:defRPr>
            </a:lvl1pPr>
          </a:lstStyle>
          <a:p>
            <a:pPr lvl="0"/>
            <a:r>
              <a:rPr lang="fi-FI" dirty="0"/>
              <a:t>Otsikko</a:t>
            </a:r>
            <a:endParaRPr lang="en-US" dirty="0"/>
          </a:p>
        </p:txBody>
      </p:sp>
      <p:sp>
        <p:nvSpPr>
          <p:cNvPr id="11" name="Text Placeholder 10"/>
          <p:cNvSpPr>
            <a:spLocks noGrp="1"/>
          </p:cNvSpPr>
          <p:nvPr>
            <p:ph type="body" sz="quarter" idx="11"/>
          </p:nvPr>
        </p:nvSpPr>
        <p:spPr>
          <a:xfrm>
            <a:off x="516467" y="4174881"/>
            <a:ext cx="7767638" cy="2155906"/>
          </a:xfrm>
        </p:spPr>
        <p:txBody>
          <a:bodyPr lIns="0" tIns="0" rIns="0" bIns="0">
            <a:noAutofit/>
          </a:bodyPr>
          <a:lstStyle>
            <a:lvl1pPr marL="182563" indent="-182563">
              <a:buClr>
                <a:schemeClr val="accent4"/>
              </a:buClr>
              <a:buSzPct val="50000"/>
              <a:buFont typeface="Wingdings" charset="2"/>
              <a:buChar char="Ø"/>
              <a:defRPr sz="1600" b="0" i="0">
                <a:latin typeface="TSTAR Regular"/>
                <a:cs typeface="TSTAR Regular"/>
              </a:defRPr>
            </a:lvl1pPr>
            <a:lvl2pPr marL="449263" indent="-182563">
              <a:buClr>
                <a:schemeClr val="accent1"/>
              </a:buClr>
              <a:buSzPct val="60000"/>
              <a:defRPr sz="1600" b="0" i="0">
                <a:latin typeface="TSTAR Light"/>
                <a:cs typeface="TSTAR Light"/>
              </a:defRPr>
            </a:lvl2pPr>
            <a:lvl3pPr marL="808038" indent="-182563">
              <a:buClr>
                <a:schemeClr val="tx2"/>
              </a:buClr>
              <a:buSzPct val="60000"/>
              <a:defRPr sz="1400" b="0" i="0">
                <a:latin typeface="TSTAR Light"/>
                <a:cs typeface="TSTAR Light"/>
              </a:defRPr>
            </a:lvl3pPr>
            <a:lvl4pPr>
              <a:defRPr b="0" i="0">
                <a:latin typeface="TSTAR Light"/>
                <a:cs typeface="TSTAR Light"/>
              </a:defRPr>
            </a:lvl4pPr>
            <a:lvl5pPr>
              <a:defRPr b="0" i="0">
                <a:latin typeface="TSTAR Light"/>
                <a:cs typeface="TSTAR Light"/>
              </a:defRPr>
            </a:lvl5pPr>
          </a:lstStyle>
          <a:p>
            <a:pPr lvl="0"/>
            <a:r>
              <a:rPr lang="fi-FI"/>
              <a:t>Muokkaa tekstin perustyylejä napsauttamalla</a:t>
            </a:r>
          </a:p>
          <a:p>
            <a:pPr lvl="1"/>
            <a:r>
              <a:rPr lang="fi-FI"/>
              <a:t>toinen taso</a:t>
            </a:r>
          </a:p>
          <a:p>
            <a:pPr lvl="2"/>
            <a:r>
              <a:rPr lang="fi-FI"/>
              <a:t>kolmas taso</a:t>
            </a:r>
          </a:p>
        </p:txBody>
      </p:sp>
      <p:pic>
        <p:nvPicPr>
          <p:cNvPr id="12" name="Picture 11" descr="Nordcenter_logo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689" y="6337300"/>
            <a:ext cx="1343189" cy="386502"/>
          </a:xfrm>
          <a:prstGeom prst="rect">
            <a:avLst/>
          </a:prstGeom>
        </p:spPr>
      </p:pic>
      <p:sp>
        <p:nvSpPr>
          <p:cNvPr id="17" name="Text Placeholder 16"/>
          <p:cNvSpPr>
            <a:spLocks noGrp="1"/>
          </p:cNvSpPr>
          <p:nvPr>
            <p:ph type="body" sz="quarter" idx="12"/>
          </p:nvPr>
        </p:nvSpPr>
        <p:spPr>
          <a:xfrm>
            <a:off x="515938" y="1528763"/>
            <a:ext cx="7767637" cy="1206500"/>
          </a:xfrm>
        </p:spPr>
        <p:txBody>
          <a:bodyPr lIns="0" tIns="0" rIns="0" bIns="0">
            <a:normAutofit/>
          </a:bodyPr>
          <a:lstStyle>
            <a:lvl1pPr marL="0" indent="0">
              <a:buNone/>
              <a:defRPr sz="2400" b="0" i="0">
                <a:solidFill>
                  <a:schemeClr val="accent1"/>
                </a:solidFill>
                <a:latin typeface="TSTAR Light"/>
                <a:cs typeface="TSTAR Light"/>
              </a:defRPr>
            </a:lvl1pPr>
          </a:lstStyle>
          <a:p>
            <a:pPr lvl="0"/>
            <a:r>
              <a:rPr lang="fi-FI"/>
              <a:t>Muokkaa tekstin perustyylejä napsauttamalla</a:t>
            </a:r>
          </a:p>
        </p:txBody>
      </p:sp>
    </p:spTree>
    <p:extLst>
      <p:ext uri="{BB962C8B-B14F-4D97-AF65-F5344CB8AC3E}">
        <p14:creationId xmlns:p14="http://schemas.microsoft.com/office/powerpoint/2010/main" val="397352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0EFE8FED-E6C8-4A64-8976-75914D73979D}"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847975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712D97BF-AC75-4650-B503-7DD377370796}"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4208542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F6AFD037-7C6F-4DC2-94A0-69A787457B83}"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3369454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7C79F5E-53DA-4E31-B814-6F7AA26C22F2}" type="datetime1">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2924597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61E6290-2D5D-4FE7-B187-05E23B6DA956}" type="datetime1">
              <a:rPr lang="en-US" smtClean="0"/>
              <a:t>5/8/23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34254037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AE7F8B0A-E365-474D-8C21-D5B361991B4C}" type="datetime1">
              <a:rPr lang="en-US" smtClean="0"/>
              <a:t>5/8/23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12620458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61819F-EA8F-4CBA-834C-90B8F5DEC816}" type="datetime1">
              <a:rPr lang="en-US" smtClean="0"/>
              <a:t>5/8/23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2535617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AC6BF9CE-D364-4CA4-ACA7-03BA11E808CA}" type="datetime1">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15589764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1F03D54D-52AB-4673-991E-94B67E6DD3C4}" type="datetime1">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1204534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BAAEC036-17D8-4D8E-BBE2-AED2F898CBD8}"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137525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rus tekstisivu">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2979" y="1641231"/>
            <a:ext cx="7761125" cy="4565487"/>
          </a:xfrm>
        </p:spPr>
        <p:txBody>
          <a:bodyPr lIns="0" tIns="0" rIns="0" bIns="0" anchor="t">
            <a:noAutofit/>
          </a:bodyPr>
          <a:lstStyle>
            <a:lvl1pPr marL="0" indent="0" algn="l">
              <a:lnSpc>
                <a:spcPct val="110000"/>
              </a:lnSpc>
              <a:buNone/>
              <a:defRPr sz="18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Leipätekstiä tähän</a:t>
            </a:r>
            <a:endParaRPr lang="en-US" dirty="0"/>
          </a:p>
        </p:txBody>
      </p:sp>
      <p:sp>
        <p:nvSpPr>
          <p:cNvPr id="8" name="Text Placeholder 7"/>
          <p:cNvSpPr>
            <a:spLocks noGrp="1"/>
          </p:cNvSpPr>
          <p:nvPr>
            <p:ph type="body" sz="quarter" idx="10" hasCustomPrompt="1"/>
          </p:nvPr>
        </p:nvSpPr>
        <p:spPr>
          <a:xfrm>
            <a:off x="516467" y="338668"/>
            <a:ext cx="7767638" cy="1189892"/>
          </a:xfrm>
        </p:spPr>
        <p:txBody>
          <a:bodyPr lIns="0" tIns="0" rIns="0" bIns="0" anchor="ctr">
            <a:noAutofit/>
          </a:bodyPr>
          <a:lstStyle>
            <a:lvl1pPr marL="0" indent="0">
              <a:lnSpc>
                <a:spcPct val="90000"/>
              </a:lnSpc>
              <a:buNone/>
              <a:defRPr sz="4400" b="0" i="1">
                <a:latin typeface="Granjon LT Std"/>
                <a:cs typeface="Granjon LT Std"/>
              </a:defRPr>
            </a:lvl1pPr>
          </a:lstStyle>
          <a:p>
            <a:pPr lvl="0"/>
            <a:r>
              <a:rPr lang="fi-FI" dirty="0"/>
              <a:t>Otsikko tähän</a:t>
            </a:r>
            <a:endParaRPr lang="en-US" dirty="0"/>
          </a:p>
        </p:txBody>
      </p:sp>
      <p:pic>
        <p:nvPicPr>
          <p:cNvPr id="12" name="Picture 11" descr="Nordcenter_logo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689" y="6337300"/>
            <a:ext cx="1343189" cy="386502"/>
          </a:xfrm>
          <a:prstGeom prst="rect">
            <a:avLst/>
          </a:prstGeom>
        </p:spPr>
      </p:pic>
    </p:spTree>
    <p:extLst>
      <p:ext uri="{BB962C8B-B14F-4D97-AF65-F5344CB8AC3E}">
        <p14:creationId xmlns:p14="http://schemas.microsoft.com/office/powerpoint/2010/main" val="66171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3AD41E38-D9C3-45E4-B357-E83874B988DA}"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F869FB-5D0B-E94F-93AC-6408EFFD2930}" type="slidenum">
              <a:rPr lang="en-US" smtClean="0"/>
              <a:t>‹#›</a:t>
            </a:fld>
            <a:endParaRPr lang="en-US" dirty="0"/>
          </a:p>
        </p:txBody>
      </p:sp>
    </p:spTree>
    <p:extLst>
      <p:ext uri="{BB962C8B-B14F-4D97-AF65-F5344CB8AC3E}">
        <p14:creationId xmlns:p14="http://schemas.microsoft.com/office/powerpoint/2010/main" val="1089838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sion aloitus kuvalla">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5222875"/>
          </a:xfrm>
          <a:solidFill>
            <a:schemeClr val="bg1">
              <a:lumMod val="85000"/>
            </a:schemeClr>
          </a:solidFill>
        </p:spPr>
        <p:txBody>
          <a:bodyPr/>
          <a:lstStyle/>
          <a:p>
            <a:r>
              <a:rPr lang="fi-FI" dirty="0"/>
              <a:t>Vedä kuva paikkamerkkiin tai lisää napsauttamalla kuvaketta</a:t>
            </a:r>
            <a:endParaRPr lang="en-US" dirty="0"/>
          </a:p>
        </p:txBody>
      </p:sp>
      <p:pic>
        <p:nvPicPr>
          <p:cNvPr id="5" name="Picture 4" descr="Nordcenter_liikemerkki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8567" y="5447936"/>
            <a:ext cx="2446866" cy="1118568"/>
          </a:xfrm>
          <a:prstGeom prst="rect">
            <a:avLst/>
          </a:prstGeom>
        </p:spPr>
      </p:pic>
      <p:sp>
        <p:nvSpPr>
          <p:cNvPr id="7" name="Text Placeholder 7"/>
          <p:cNvSpPr>
            <a:spLocks noGrp="1"/>
          </p:cNvSpPr>
          <p:nvPr>
            <p:ph type="body" sz="quarter" idx="11"/>
          </p:nvPr>
        </p:nvSpPr>
        <p:spPr>
          <a:xfrm>
            <a:off x="612205" y="2891691"/>
            <a:ext cx="7880514" cy="1766243"/>
          </a:xfrm>
        </p:spPr>
        <p:txBody>
          <a:bodyPr lIns="0" tIns="0" rIns="0" bIns="0" anchor="b">
            <a:noAutofit/>
          </a:bodyPr>
          <a:lstStyle>
            <a:lvl1pPr marL="0" indent="0" algn="l">
              <a:lnSpc>
                <a:spcPct val="90000"/>
              </a:lnSpc>
              <a:buNone/>
              <a:defRPr sz="6500" b="0" i="0" strike="noStrike" cap="none" spc="-190">
                <a:solidFill>
                  <a:schemeClr val="bg1"/>
                </a:solidFill>
                <a:latin typeface="TSTAR Light"/>
                <a:cs typeface="TSTAR Light"/>
              </a:defRPr>
            </a:lvl1pPr>
          </a:lstStyle>
          <a:p>
            <a:pPr lvl="0"/>
            <a:r>
              <a:rPr lang="fi-FI"/>
              <a:t>Muokkaa tekstin perustyylejä napsauttamalla</a:t>
            </a:r>
          </a:p>
        </p:txBody>
      </p:sp>
    </p:spTree>
    <p:extLst>
      <p:ext uri="{BB962C8B-B14F-4D97-AF65-F5344CB8AC3E}">
        <p14:creationId xmlns:p14="http://schemas.microsoft.com/office/powerpoint/2010/main" val="328165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ingressi, 2 palsta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2980" y="2735385"/>
            <a:ext cx="3879688" cy="3536461"/>
          </a:xfrm>
        </p:spPr>
        <p:txBody>
          <a:bodyPr lIns="0" tIns="0" rIns="0" bIns="0" anchor="t">
            <a:noAutofit/>
          </a:bodyPr>
          <a:lstStyle>
            <a:lvl1pPr marL="0" indent="0" algn="l">
              <a:lnSpc>
                <a:spcPct val="110000"/>
              </a:lnSpc>
              <a:buNone/>
              <a:defRPr sz="14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i-FI" dirty="0" err="1"/>
              <a:t>Click</a:t>
            </a:r>
            <a:r>
              <a:rPr lang="fi-FI" dirty="0"/>
              <a:t> to </a:t>
            </a:r>
            <a:r>
              <a:rPr lang="fi-FI" dirty="0" err="1"/>
              <a:t>add</a:t>
            </a:r>
            <a:r>
              <a:rPr lang="fi-FI" dirty="0"/>
              <a:t> </a:t>
            </a:r>
            <a:r>
              <a:rPr lang="fi-FI" dirty="0" err="1"/>
              <a:t>text</a:t>
            </a:r>
            <a:endParaRPr lang="en-US" dirty="0"/>
          </a:p>
        </p:txBody>
      </p:sp>
      <p:sp>
        <p:nvSpPr>
          <p:cNvPr id="8" name="Text Placeholder 7"/>
          <p:cNvSpPr>
            <a:spLocks noGrp="1"/>
          </p:cNvSpPr>
          <p:nvPr>
            <p:ph type="body" sz="quarter" idx="10" hasCustomPrompt="1"/>
          </p:nvPr>
        </p:nvSpPr>
        <p:spPr>
          <a:xfrm>
            <a:off x="516467" y="338668"/>
            <a:ext cx="7767638" cy="1189892"/>
          </a:xfrm>
        </p:spPr>
        <p:txBody>
          <a:bodyPr lIns="0" tIns="0" rIns="0" bIns="0" anchor="ctr">
            <a:noAutofit/>
          </a:bodyPr>
          <a:lstStyle>
            <a:lvl1pPr marL="0" indent="0">
              <a:lnSpc>
                <a:spcPct val="80000"/>
              </a:lnSpc>
              <a:buNone/>
              <a:defRPr sz="4400" b="0" i="1">
                <a:latin typeface="Granjon LT Std"/>
                <a:cs typeface="Granjon LT Std"/>
              </a:defRPr>
            </a:lvl1pPr>
          </a:lstStyle>
          <a:p>
            <a:pPr lvl="0"/>
            <a:r>
              <a:rPr lang="fi-FI" dirty="0"/>
              <a:t>Otsikko tähän</a:t>
            </a:r>
            <a:endParaRPr lang="en-US" dirty="0"/>
          </a:p>
        </p:txBody>
      </p:sp>
      <p:pic>
        <p:nvPicPr>
          <p:cNvPr id="12" name="Picture 11" descr="Nordcenter_logo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689" y="6337300"/>
            <a:ext cx="1343189" cy="386502"/>
          </a:xfrm>
          <a:prstGeom prst="rect">
            <a:avLst/>
          </a:prstGeom>
        </p:spPr>
      </p:pic>
      <p:sp>
        <p:nvSpPr>
          <p:cNvPr id="17" name="Text Placeholder 16"/>
          <p:cNvSpPr>
            <a:spLocks noGrp="1"/>
          </p:cNvSpPr>
          <p:nvPr>
            <p:ph type="body" sz="quarter" idx="12" hasCustomPrompt="1"/>
          </p:nvPr>
        </p:nvSpPr>
        <p:spPr>
          <a:xfrm>
            <a:off x="515938" y="1528763"/>
            <a:ext cx="7767637" cy="1206500"/>
          </a:xfrm>
        </p:spPr>
        <p:txBody>
          <a:bodyPr lIns="0" tIns="0" rIns="0" bIns="0">
            <a:normAutofit/>
          </a:bodyPr>
          <a:lstStyle>
            <a:lvl1pPr marL="0" indent="0">
              <a:buNone/>
              <a:defRPr sz="2400" b="0" i="0">
                <a:solidFill>
                  <a:schemeClr val="accent1"/>
                </a:solidFill>
                <a:latin typeface="TSTAR Light"/>
                <a:cs typeface="TSTAR Light"/>
              </a:defRPr>
            </a:lvl1pPr>
          </a:lstStyle>
          <a:p>
            <a:pPr lvl="0"/>
            <a:r>
              <a:rPr lang="fi-FI" dirty="0" err="1"/>
              <a:t>Click</a:t>
            </a:r>
            <a:r>
              <a:rPr lang="fi-FI" dirty="0"/>
              <a:t> to </a:t>
            </a:r>
            <a:r>
              <a:rPr lang="fi-FI" dirty="0" err="1"/>
              <a:t>add</a:t>
            </a:r>
            <a:r>
              <a:rPr lang="fi-FI" dirty="0"/>
              <a:t> </a:t>
            </a:r>
            <a:r>
              <a:rPr lang="fi-FI" dirty="0" err="1"/>
              <a:t>text</a:t>
            </a:r>
            <a:endParaRPr lang="en-US" dirty="0"/>
          </a:p>
        </p:txBody>
      </p:sp>
      <p:sp>
        <p:nvSpPr>
          <p:cNvPr id="4" name="Text Placeholder 3"/>
          <p:cNvSpPr>
            <a:spLocks noGrp="1"/>
          </p:cNvSpPr>
          <p:nvPr>
            <p:ph type="body" sz="quarter" idx="13" hasCustomPrompt="1"/>
          </p:nvPr>
        </p:nvSpPr>
        <p:spPr>
          <a:xfrm>
            <a:off x="4670425" y="2735263"/>
            <a:ext cx="3906838" cy="3536950"/>
          </a:xfrm>
        </p:spPr>
        <p:txBody>
          <a:bodyPr lIns="0" tIns="0" rIns="0" bIns="0">
            <a:noAutofit/>
          </a:bodyPr>
          <a:lstStyle>
            <a:lvl1pPr marL="0" indent="0">
              <a:lnSpc>
                <a:spcPct val="110000"/>
              </a:lnSpc>
              <a:buNone/>
              <a:defRPr sz="1400">
                <a:solidFill>
                  <a:schemeClr val="tx2"/>
                </a:solidFill>
                <a:latin typeface="Georgia"/>
                <a:cs typeface="Georgia"/>
              </a:defRPr>
            </a:lvl1pPr>
          </a:lstStyle>
          <a:p>
            <a:pPr lvl="0"/>
            <a:r>
              <a:rPr lang="fi-FI" dirty="0" err="1"/>
              <a:t>Click</a:t>
            </a:r>
            <a:r>
              <a:rPr lang="fi-FI" dirty="0"/>
              <a:t> to </a:t>
            </a:r>
            <a:r>
              <a:rPr lang="fi-FI" dirty="0" err="1"/>
              <a:t>add</a:t>
            </a:r>
            <a:r>
              <a:rPr lang="fi-FI" dirty="0"/>
              <a:t> </a:t>
            </a:r>
            <a:r>
              <a:rPr lang="fi-FI" dirty="0" err="1"/>
              <a:t>text</a:t>
            </a:r>
            <a:endParaRPr lang="en-US" dirty="0"/>
          </a:p>
        </p:txBody>
      </p:sp>
    </p:spTree>
    <p:extLst>
      <p:ext uri="{BB962C8B-B14F-4D97-AF65-F5344CB8AC3E}">
        <p14:creationId xmlns:p14="http://schemas.microsoft.com/office/powerpoint/2010/main" val="152426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ingressi, teksti &amp; kuva">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4670425" y="2735263"/>
            <a:ext cx="3906838" cy="3536950"/>
          </a:xfrm>
          <a:solidFill>
            <a:schemeClr val="bg1">
              <a:lumMod val="95000"/>
            </a:schemeClr>
          </a:solidFill>
        </p:spPr>
        <p:txBody>
          <a:bodyPr/>
          <a:lstStyle>
            <a:lvl1pPr>
              <a:defRPr sz="3200"/>
            </a:lvl1pPr>
          </a:lstStyle>
          <a:p>
            <a:r>
              <a:rPr lang="en-US" sz="2600" b="0" i="0" dirty="0">
                <a:solidFill>
                  <a:srgbClr val="000000"/>
                </a:solidFill>
                <a:latin typeface="Lucida Grande"/>
                <a:ea typeface="Lucida Grande"/>
                <a:cs typeface="Lucida Grande"/>
              </a:rPr>
              <a:t>Lisää kuva</a:t>
            </a:r>
            <a:endParaRPr lang="en-US" dirty="0"/>
          </a:p>
        </p:txBody>
      </p:sp>
      <p:sp>
        <p:nvSpPr>
          <p:cNvPr id="3" name="Subtitle 2"/>
          <p:cNvSpPr>
            <a:spLocks noGrp="1"/>
          </p:cNvSpPr>
          <p:nvPr>
            <p:ph type="subTitle" idx="1" hasCustomPrompt="1"/>
          </p:nvPr>
        </p:nvSpPr>
        <p:spPr>
          <a:xfrm>
            <a:off x="522980" y="2735385"/>
            <a:ext cx="3879688" cy="3536461"/>
          </a:xfrm>
        </p:spPr>
        <p:txBody>
          <a:bodyPr lIns="0" tIns="0" rIns="0" bIns="0" anchor="t">
            <a:noAutofit/>
          </a:bodyPr>
          <a:lstStyle>
            <a:lvl1pPr marL="0" indent="0" algn="l">
              <a:lnSpc>
                <a:spcPct val="110000"/>
              </a:lnSpc>
              <a:buNone/>
              <a:defRPr sz="14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i-FI" dirty="0" err="1"/>
              <a:t>Click</a:t>
            </a:r>
            <a:r>
              <a:rPr lang="fi-FI" dirty="0"/>
              <a:t> to </a:t>
            </a:r>
            <a:r>
              <a:rPr lang="fi-FI" dirty="0" err="1"/>
              <a:t>add</a:t>
            </a:r>
            <a:r>
              <a:rPr lang="fi-FI" dirty="0"/>
              <a:t> </a:t>
            </a:r>
            <a:r>
              <a:rPr lang="fi-FI" dirty="0" err="1"/>
              <a:t>text</a:t>
            </a:r>
            <a:endParaRPr lang="en-US" dirty="0"/>
          </a:p>
        </p:txBody>
      </p:sp>
      <p:sp>
        <p:nvSpPr>
          <p:cNvPr id="8" name="Text Placeholder 7"/>
          <p:cNvSpPr>
            <a:spLocks noGrp="1"/>
          </p:cNvSpPr>
          <p:nvPr>
            <p:ph type="body" sz="quarter" idx="10" hasCustomPrompt="1"/>
          </p:nvPr>
        </p:nvSpPr>
        <p:spPr>
          <a:xfrm>
            <a:off x="516467" y="338668"/>
            <a:ext cx="7767638" cy="1189892"/>
          </a:xfrm>
        </p:spPr>
        <p:txBody>
          <a:bodyPr lIns="0" tIns="0" rIns="0" bIns="0" anchor="ctr">
            <a:noAutofit/>
          </a:bodyPr>
          <a:lstStyle>
            <a:lvl1pPr marL="0" indent="0">
              <a:lnSpc>
                <a:spcPct val="80000"/>
              </a:lnSpc>
              <a:buNone/>
              <a:defRPr sz="4400" b="0" i="1">
                <a:latin typeface="Granjon LT Std"/>
                <a:cs typeface="Granjon LT Std"/>
              </a:defRPr>
            </a:lvl1pPr>
          </a:lstStyle>
          <a:p>
            <a:pPr lvl="0"/>
            <a:r>
              <a:rPr lang="fi-FI" dirty="0"/>
              <a:t>Otsikko tähän</a:t>
            </a:r>
            <a:endParaRPr lang="en-US" dirty="0"/>
          </a:p>
        </p:txBody>
      </p:sp>
      <p:pic>
        <p:nvPicPr>
          <p:cNvPr id="12" name="Picture 11" descr="Nordcenter_logo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689" y="6337300"/>
            <a:ext cx="1343189" cy="386502"/>
          </a:xfrm>
          <a:prstGeom prst="rect">
            <a:avLst/>
          </a:prstGeom>
        </p:spPr>
      </p:pic>
      <p:sp>
        <p:nvSpPr>
          <p:cNvPr id="17" name="Text Placeholder 16"/>
          <p:cNvSpPr>
            <a:spLocks noGrp="1"/>
          </p:cNvSpPr>
          <p:nvPr>
            <p:ph type="body" sz="quarter" idx="12" hasCustomPrompt="1"/>
          </p:nvPr>
        </p:nvSpPr>
        <p:spPr>
          <a:xfrm>
            <a:off x="515938" y="1528763"/>
            <a:ext cx="7767637" cy="1206500"/>
          </a:xfrm>
        </p:spPr>
        <p:txBody>
          <a:bodyPr lIns="0" tIns="0" rIns="0" bIns="0">
            <a:normAutofit/>
          </a:bodyPr>
          <a:lstStyle>
            <a:lvl1pPr marL="0" indent="0">
              <a:buNone/>
              <a:defRPr sz="2400" b="0" i="0">
                <a:solidFill>
                  <a:schemeClr val="accent1"/>
                </a:solidFill>
                <a:latin typeface="TSTAR Light"/>
                <a:cs typeface="TSTAR Light"/>
              </a:defRPr>
            </a:lvl1pPr>
          </a:lstStyle>
          <a:p>
            <a:pPr lvl="0"/>
            <a:r>
              <a:rPr lang="fi-FI" dirty="0" err="1"/>
              <a:t>Click</a:t>
            </a:r>
            <a:r>
              <a:rPr lang="fi-FI" dirty="0"/>
              <a:t> to </a:t>
            </a:r>
            <a:r>
              <a:rPr lang="fi-FI" dirty="0" err="1"/>
              <a:t>add</a:t>
            </a:r>
            <a:r>
              <a:rPr lang="fi-FI" dirty="0"/>
              <a:t> </a:t>
            </a:r>
            <a:r>
              <a:rPr lang="fi-FI" dirty="0" err="1"/>
              <a:t>text</a:t>
            </a:r>
            <a:endParaRPr lang="en-US" dirty="0"/>
          </a:p>
        </p:txBody>
      </p:sp>
    </p:spTree>
    <p:extLst>
      <p:ext uri="{BB962C8B-B14F-4D97-AF65-F5344CB8AC3E}">
        <p14:creationId xmlns:p14="http://schemas.microsoft.com/office/powerpoint/2010/main" val="2759437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 ja pystykuva">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754563" y="647700"/>
            <a:ext cx="4389437" cy="5589612"/>
          </a:xfrm>
          <a:solidFill>
            <a:schemeClr val="bg1">
              <a:lumMod val="95000"/>
            </a:schemeClr>
          </a:solidFill>
        </p:spPr>
        <p:txBody>
          <a:bodyPr/>
          <a:lstStyle/>
          <a:p>
            <a:r>
              <a:rPr lang="fi-FI" dirty="0"/>
              <a:t>Vedä kuva paikkamerkkiin tai lisää napsauttamalla kuvaketta</a:t>
            </a:r>
            <a:endParaRPr lang="en-US" dirty="0"/>
          </a:p>
        </p:txBody>
      </p:sp>
      <p:sp>
        <p:nvSpPr>
          <p:cNvPr id="3" name="Subtitle 2"/>
          <p:cNvSpPr>
            <a:spLocks noGrp="1"/>
          </p:cNvSpPr>
          <p:nvPr>
            <p:ph type="subTitle" idx="1" hasCustomPrompt="1"/>
          </p:nvPr>
        </p:nvSpPr>
        <p:spPr>
          <a:xfrm>
            <a:off x="522980" y="2921000"/>
            <a:ext cx="4010920" cy="3316312"/>
          </a:xfrm>
        </p:spPr>
        <p:txBody>
          <a:bodyPr lIns="0" tIns="0" rIns="0" bIns="0" anchor="t">
            <a:noAutofit/>
          </a:bodyPr>
          <a:lstStyle>
            <a:lvl1pPr marL="0" indent="0" algn="l">
              <a:lnSpc>
                <a:spcPct val="110000"/>
              </a:lnSpc>
              <a:buNone/>
              <a:defRPr sz="14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i-FI" dirty="0" err="1"/>
              <a:t>Click</a:t>
            </a:r>
            <a:r>
              <a:rPr lang="fi-FI" dirty="0"/>
              <a:t> to </a:t>
            </a:r>
            <a:r>
              <a:rPr lang="fi-FI" dirty="0" err="1"/>
              <a:t>add</a:t>
            </a:r>
            <a:r>
              <a:rPr lang="fi-FI" dirty="0"/>
              <a:t> </a:t>
            </a:r>
            <a:r>
              <a:rPr lang="fi-FI" dirty="0" err="1"/>
              <a:t>text</a:t>
            </a:r>
            <a:endParaRPr lang="en-US" dirty="0"/>
          </a:p>
        </p:txBody>
      </p:sp>
      <p:sp>
        <p:nvSpPr>
          <p:cNvPr id="8" name="Text Placeholder 7"/>
          <p:cNvSpPr>
            <a:spLocks noGrp="1"/>
          </p:cNvSpPr>
          <p:nvPr>
            <p:ph type="body" sz="quarter" idx="10" hasCustomPrompt="1"/>
          </p:nvPr>
        </p:nvSpPr>
        <p:spPr>
          <a:xfrm>
            <a:off x="516467" y="486507"/>
            <a:ext cx="4017433" cy="1189892"/>
          </a:xfrm>
        </p:spPr>
        <p:txBody>
          <a:bodyPr lIns="0" tIns="0" rIns="0" bIns="0" anchor="t">
            <a:noAutofit/>
          </a:bodyPr>
          <a:lstStyle>
            <a:lvl1pPr marL="0" indent="0">
              <a:lnSpc>
                <a:spcPct val="90000"/>
              </a:lnSpc>
              <a:spcBef>
                <a:spcPts val="0"/>
              </a:spcBef>
              <a:buNone/>
              <a:defRPr sz="5400" b="0" i="1">
                <a:latin typeface="Granjon LT Std"/>
                <a:cs typeface="Granjon LT Std"/>
              </a:defRPr>
            </a:lvl1pPr>
          </a:lstStyle>
          <a:p>
            <a:pPr lvl="0"/>
            <a:r>
              <a:rPr lang="fi-FI" dirty="0"/>
              <a:t>Otsikko tähän</a:t>
            </a:r>
            <a:endParaRPr lang="en-US" dirty="0"/>
          </a:p>
        </p:txBody>
      </p:sp>
      <p:pic>
        <p:nvPicPr>
          <p:cNvPr id="12" name="Picture 11" descr="Nordcenter_logo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689" y="6337300"/>
            <a:ext cx="1343189" cy="386502"/>
          </a:xfrm>
          <a:prstGeom prst="rect">
            <a:avLst/>
          </a:prstGeom>
        </p:spPr>
      </p:pic>
      <p:sp>
        <p:nvSpPr>
          <p:cNvPr id="17" name="Text Placeholder 16"/>
          <p:cNvSpPr>
            <a:spLocks noGrp="1"/>
          </p:cNvSpPr>
          <p:nvPr>
            <p:ph type="body" sz="quarter" idx="12" hasCustomPrompt="1"/>
          </p:nvPr>
        </p:nvSpPr>
        <p:spPr>
          <a:xfrm>
            <a:off x="515939" y="1714499"/>
            <a:ext cx="4017962" cy="1109663"/>
          </a:xfrm>
        </p:spPr>
        <p:txBody>
          <a:bodyPr lIns="0" tIns="0" rIns="0" bIns="0">
            <a:normAutofit/>
          </a:bodyPr>
          <a:lstStyle>
            <a:lvl1pPr marL="0" indent="0">
              <a:buNone/>
              <a:defRPr sz="2400" b="0" i="0">
                <a:solidFill>
                  <a:schemeClr val="accent1"/>
                </a:solidFill>
                <a:latin typeface="TSTAR Light"/>
                <a:cs typeface="TSTAR Light"/>
              </a:defRPr>
            </a:lvl1pPr>
          </a:lstStyle>
          <a:p>
            <a:pPr lvl="0"/>
            <a:r>
              <a:rPr lang="fi-FI" dirty="0" err="1"/>
              <a:t>Click</a:t>
            </a:r>
            <a:r>
              <a:rPr lang="fi-FI" dirty="0"/>
              <a:t> to </a:t>
            </a:r>
            <a:r>
              <a:rPr lang="fi-FI" dirty="0" err="1"/>
              <a:t>add</a:t>
            </a:r>
            <a:r>
              <a:rPr lang="fi-FI" dirty="0"/>
              <a:t> </a:t>
            </a:r>
            <a:r>
              <a:rPr lang="fi-FI" dirty="0" err="1"/>
              <a:t>text</a:t>
            </a:r>
            <a:endParaRPr lang="en-US" dirty="0"/>
          </a:p>
        </p:txBody>
      </p:sp>
    </p:spTree>
    <p:extLst>
      <p:ext uri="{BB962C8B-B14F-4D97-AF65-F5344CB8AC3E}">
        <p14:creationId xmlns:p14="http://schemas.microsoft.com/office/powerpoint/2010/main" val="106649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ja vaakakuva">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15939" y="3378201"/>
            <a:ext cx="8158161" cy="3479799"/>
          </a:xfrm>
          <a:solidFill>
            <a:schemeClr val="bg1">
              <a:lumMod val="95000"/>
            </a:schemeClr>
          </a:solidFill>
        </p:spPr>
        <p:txBody>
          <a:bodyPr/>
          <a:lstStyle/>
          <a:p>
            <a:r>
              <a:rPr lang="fi-FI" dirty="0"/>
              <a:t>Vedä kuva paikkamerkkiin tai lisää napsauttamalla kuvaketta</a:t>
            </a:r>
            <a:endParaRPr lang="en-US" dirty="0"/>
          </a:p>
        </p:txBody>
      </p:sp>
      <p:sp>
        <p:nvSpPr>
          <p:cNvPr id="3" name="Subtitle 2"/>
          <p:cNvSpPr>
            <a:spLocks noGrp="1"/>
          </p:cNvSpPr>
          <p:nvPr>
            <p:ph type="subTitle" idx="1" hasCustomPrompt="1"/>
          </p:nvPr>
        </p:nvSpPr>
        <p:spPr>
          <a:xfrm>
            <a:off x="4533900" y="643469"/>
            <a:ext cx="4140200" cy="2493431"/>
          </a:xfrm>
        </p:spPr>
        <p:txBody>
          <a:bodyPr lIns="0" tIns="0" rIns="0" bIns="0" anchor="t">
            <a:noAutofit/>
          </a:bodyPr>
          <a:lstStyle>
            <a:lvl1pPr marL="0" indent="0" algn="l">
              <a:lnSpc>
                <a:spcPct val="110000"/>
              </a:lnSpc>
              <a:buNone/>
              <a:defRPr sz="14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i-FI" dirty="0" err="1"/>
              <a:t>Click</a:t>
            </a:r>
            <a:r>
              <a:rPr lang="fi-FI" dirty="0"/>
              <a:t> to </a:t>
            </a:r>
            <a:r>
              <a:rPr lang="fi-FI" dirty="0" err="1"/>
              <a:t>add</a:t>
            </a:r>
            <a:r>
              <a:rPr lang="fi-FI" dirty="0"/>
              <a:t> </a:t>
            </a:r>
            <a:r>
              <a:rPr lang="fi-FI" dirty="0" err="1"/>
              <a:t>text</a:t>
            </a:r>
            <a:endParaRPr lang="en-US" dirty="0"/>
          </a:p>
        </p:txBody>
      </p:sp>
      <p:sp>
        <p:nvSpPr>
          <p:cNvPr id="8" name="Text Placeholder 7"/>
          <p:cNvSpPr>
            <a:spLocks noGrp="1"/>
          </p:cNvSpPr>
          <p:nvPr>
            <p:ph type="body" sz="quarter" idx="10" hasCustomPrompt="1"/>
          </p:nvPr>
        </p:nvSpPr>
        <p:spPr>
          <a:xfrm>
            <a:off x="516467" y="503768"/>
            <a:ext cx="4017433" cy="1189892"/>
          </a:xfrm>
        </p:spPr>
        <p:txBody>
          <a:bodyPr lIns="0" tIns="0" rIns="0" bIns="0" anchor="t">
            <a:noAutofit/>
          </a:bodyPr>
          <a:lstStyle>
            <a:lvl1pPr marL="0" indent="0">
              <a:lnSpc>
                <a:spcPct val="70000"/>
              </a:lnSpc>
              <a:spcBef>
                <a:spcPts val="0"/>
              </a:spcBef>
              <a:buNone/>
              <a:defRPr sz="5400" b="0" i="1">
                <a:latin typeface="Granjon LT Std"/>
                <a:cs typeface="Granjon LT Std"/>
              </a:defRPr>
            </a:lvl1pPr>
          </a:lstStyle>
          <a:p>
            <a:pPr lvl="0"/>
            <a:r>
              <a:rPr lang="fi-FI" dirty="0"/>
              <a:t>Otsikko</a:t>
            </a:r>
            <a:endParaRPr lang="en-US" dirty="0"/>
          </a:p>
        </p:txBody>
      </p:sp>
      <p:sp>
        <p:nvSpPr>
          <p:cNvPr id="17" name="Text Placeholder 16"/>
          <p:cNvSpPr>
            <a:spLocks noGrp="1"/>
          </p:cNvSpPr>
          <p:nvPr>
            <p:ph type="body" sz="quarter" idx="12" hasCustomPrompt="1"/>
          </p:nvPr>
        </p:nvSpPr>
        <p:spPr>
          <a:xfrm>
            <a:off x="515939" y="1625599"/>
            <a:ext cx="4017962" cy="1109663"/>
          </a:xfrm>
        </p:spPr>
        <p:txBody>
          <a:bodyPr lIns="0" tIns="0" rIns="0" bIns="0">
            <a:normAutofit/>
          </a:bodyPr>
          <a:lstStyle>
            <a:lvl1pPr marL="0" indent="0">
              <a:buNone/>
              <a:defRPr sz="2400" b="0" i="0">
                <a:solidFill>
                  <a:schemeClr val="accent1"/>
                </a:solidFill>
                <a:latin typeface="TSTAR Light"/>
                <a:cs typeface="TSTAR Light"/>
              </a:defRPr>
            </a:lvl1pPr>
          </a:lstStyle>
          <a:p>
            <a:pPr lvl="0"/>
            <a:r>
              <a:rPr lang="fi-FI" dirty="0" err="1"/>
              <a:t>Click</a:t>
            </a:r>
            <a:r>
              <a:rPr lang="fi-FI" dirty="0"/>
              <a:t> to </a:t>
            </a:r>
            <a:r>
              <a:rPr lang="fi-FI" dirty="0" err="1"/>
              <a:t>add</a:t>
            </a:r>
            <a:r>
              <a:rPr lang="fi-FI" dirty="0"/>
              <a:t> </a:t>
            </a:r>
            <a:r>
              <a:rPr lang="fi-FI" dirty="0" err="1"/>
              <a:t>text</a:t>
            </a:r>
            <a:endParaRPr lang="en-US" dirty="0"/>
          </a:p>
        </p:txBody>
      </p:sp>
    </p:spTree>
    <p:extLst>
      <p:ext uri="{BB962C8B-B14F-4D97-AF65-F5344CB8AC3E}">
        <p14:creationId xmlns:p14="http://schemas.microsoft.com/office/powerpoint/2010/main" val="24503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sion aloitus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31743" y="3316294"/>
            <a:ext cx="7880514" cy="1975334"/>
          </a:xfrm>
        </p:spPr>
        <p:txBody>
          <a:bodyPr lIns="0" tIns="0" rIns="0" bIns="0" anchor="t">
            <a:noAutofit/>
          </a:bodyPr>
          <a:lstStyle>
            <a:lvl1pPr marL="0" indent="0" algn="ctr">
              <a:lnSpc>
                <a:spcPct val="90000"/>
              </a:lnSpc>
              <a:buNone/>
              <a:defRPr sz="3800" b="0" i="0" strike="noStrike" cap="small" spc="110">
                <a:solidFill>
                  <a:schemeClr val="tx2"/>
                </a:solidFill>
                <a:latin typeface="Georgia"/>
                <a:cs typeface="Georgia"/>
              </a:defRPr>
            </a:lvl1pPr>
          </a:lstStyle>
          <a:p>
            <a:pPr lvl="0"/>
            <a:r>
              <a:rPr lang="fi-FI" dirty="0" err="1"/>
              <a:t>click</a:t>
            </a:r>
            <a:r>
              <a:rPr lang="fi-FI" dirty="0"/>
              <a:t> to </a:t>
            </a:r>
            <a:r>
              <a:rPr lang="fi-FI" dirty="0" err="1"/>
              <a:t>edit</a:t>
            </a:r>
            <a:endParaRPr lang="en-US" dirty="0"/>
          </a:p>
        </p:txBody>
      </p:sp>
      <p:pic>
        <p:nvPicPr>
          <p:cNvPr id="5" name="Picture 4" descr="Nordcenter_liikemerkki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8567" y="5395836"/>
            <a:ext cx="2446866" cy="1118568"/>
          </a:xfrm>
          <a:prstGeom prst="rect">
            <a:avLst/>
          </a:prstGeom>
        </p:spPr>
      </p:pic>
      <p:sp>
        <p:nvSpPr>
          <p:cNvPr id="7" name="Text Placeholder 7"/>
          <p:cNvSpPr>
            <a:spLocks noGrp="1"/>
          </p:cNvSpPr>
          <p:nvPr>
            <p:ph type="body" sz="quarter" idx="11"/>
          </p:nvPr>
        </p:nvSpPr>
        <p:spPr>
          <a:xfrm>
            <a:off x="631743" y="1340960"/>
            <a:ext cx="7880514" cy="1975334"/>
          </a:xfrm>
        </p:spPr>
        <p:txBody>
          <a:bodyPr lIns="0" tIns="0" rIns="0" bIns="0" anchor="b">
            <a:noAutofit/>
          </a:bodyPr>
          <a:lstStyle>
            <a:lvl1pPr marL="0" indent="0" algn="ctr">
              <a:lnSpc>
                <a:spcPct val="90000"/>
              </a:lnSpc>
              <a:buNone/>
              <a:defRPr sz="8000" b="0" i="0" strike="noStrike" cap="none" spc="-190">
                <a:solidFill>
                  <a:schemeClr val="accent1"/>
                </a:solidFill>
                <a:latin typeface="TSTAR Light"/>
                <a:cs typeface="TSTAR Light"/>
              </a:defRPr>
            </a:lvl1pPr>
          </a:lstStyle>
          <a:p>
            <a:pPr lvl="0"/>
            <a:r>
              <a:rPr lang="fi-FI"/>
              <a:t>Muokkaa tekstin perustyylejä napsauttamalla</a:t>
            </a:r>
          </a:p>
        </p:txBody>
      </p:sp>
    </p:spTree>
    <p:extLst>
      <p:ext uri="{BB962C8B-B14F-4D97-AF65-F5344CB8AC3E}">
        <p14:creationId xmlns:p14="http://schemas.microsoft.com/office/powerpoint/2010/main" val="291609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ion aloitus kuvalla">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5222875"/>
          </a:xfrm>
          <a:solidFill>
            <a:schemeClr val="bg1">
              <a:lumMod val="85000"/>
            </a:schemeClr>
          </a:solidFill>
        </p:spPr>
        <p:txBody>
          <a:bodyPr/>
          <a:lstStyle/>
          <a:p>
            <a:r>
              <a:rPr lang="fi-FI" dirty="0"/>
              <a:t>Vedä kuva paikkamerkkiin tai lisää napsauttamalla kuvaketta</a:t>
            </a:r>
            <a:endParaRPr lang="en-US" dirty="0"/>
          </a:p>
        </p:txBody>
      </p:sp>
      <p:pic>
        <p:nvPicPr>
          <p:cNvPr id="5" name="Picture 4" descr="Nordcenter_liikemerkki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8567" y="5447936"/>
            <a:ext cx="2446866" cy="1118568"/>
          </a:xfrm>
          <a:prstGeom prst="rect">
            <a:avLst/>
          </a:prstGeom>
        </p:spPr>
      </p:pic>
      <p:sp>
        <p:nvSpPr>
          <p:cNvPr id="7" name="Text Placeholder 7"/>
          <p:cNvSpPr>
            <a:spLocks noGrp="1"/>
          </p:cNvSpPr>
          <p:nvPr>
            <p:ph type="body" sz="quarter" idx="11"/>
          </p:nvPr>
        </p:nvSpPr>
        <p:spPr>
          <a:xfrm>
            <a:off x="612205" y="2891691"/>
            <a:ext cx="7880514" cy="1766243"/>
          </a:xfrm>
        </p:spPr>
        <p:txBody>
          <a:bodyPr lIns="0" tIns="0" rIns="0" bIns="0" anchor="b">
            <a:noAutofit/>
          </a:bodyPr>
          <a:lstStyle>
            <a:lvl1pPr marL="0" indent="0" algn="l">
              <a:lnSpc>
                <a:spcPct val="90000"/>
              </a:lnSpc>
              <a:buNone/>
              <a:defRPr sz="6500" b="0" i="0" strike="noStrike" cap="none" spc="-190">
                <a:solidFill>
                  <a:schemeClr val="bg1"/>
                </a:solidFill>
                <a:latin typeface="TSTAR Light"/>
                <a:cs typeface="TSTAR Light"/>
              </a:defRPr>
            </a:lvl1pPr>
          </a:lstStyle>
          <a:p>
            <a:pPr lvl="0"/>
            <a:r>
              <a:rPr lang="fi-FI"/>
              <a:t>Muokkaa tekstin perustyylejä napsauttamalla</a:t>
            </a:r>
          </a:p>
        </p:txBody>
      </p:sp>
    </p:spTree>
    <p:extLst>
      <p:ext uri="{BB962C8B-B14F-4D97-AF65-F5344CB8AC3E}">
        <p14:creationId xmlns:p14="http://schemas.microsoft.com/office/powerpoint/2010/main" val="216903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slide isolla kuvalla">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0" y="0"/>
            <a:ext cx="9144000" cy="6858000"/>
          </a:xfrm>
          <a:solidFill>
            <a:schemeClr val="bg1">
              <a:lumMod val="85000"/>
            </a:schemeClr>
          </a:solidFill>
        </p:spPr>
        <p:txBody>
          <a:bodyPr/>
          <a:lstStyle>
            <a:lvl1pPr>
              <a:defRPr sz="3200"/>
            </a:lvl1pPr>
          </a:lstStyle>
          <a:p>
            <a:r>
              <a:rPr lang="en-US" sz="2600" b="0" i="0" dirty="0">
                <a:solidFill>
                  <a:srgbClr val="000000"/>
                </a:solidFill>
                <a:latin typeface="Lucida Grande"/>
                <a:ea typeface="Lucida Grande"/>
                <a:cs typeface="Lucida Grande"/>
              </a:rPr>
              <a:t>Picture</a:t>
            </a:r>
            <a:endParaRPr lang="en-US" dirty="0"/>
          </a:p>
        </p:txBody>
      </p:sp>
      <p:sp>
        <p:nvSpPr>
          <p:cNvPr id="7" name="Text Placeholder 7"/>
          <p:cNvSpPr>
            <a:spLocks noGrp="1"/>
          </p:cNvSpPr>
          <p:nvPr>
            <p:ph type="body" sz="quarter" idx="11" hasCustomPrompt="1"/>
          </p:nvPr>
        </p:nvSpPr>
        <p:spPr>
          <a:xfrm>
            <a:off x="625231" y="2136205"/>
            <a:ext cx="7880514" cy="900037"/>
          </a:xfrm>
        </p:spPr>
        <p:txBody>
          <a:bodyPr lIns="0" tIns="0" rIns="0" bIns="0" anchor="t">
            <a:noAutofit/>
          </a:bodyPr>
          <a:lstStyle>
            <a:lvl1pPr marL="0" indent="0" algn="l">
              <a:lnSpc>
                <a:spcPct val="90000"/>
              </a:lnSpc>
              <a:buNone/>
              <a:defRPr sz="2400" b="0" i="0" strike="noStrike" cap="none" spc="0">
                <a:solidFill>
                  <a:schemeClr val="bg1"/>
                </a:solidFill>
                <a:latin typeface="TSTAR Regular"/>
                <a:cs typeface="TSTAR Regular"/>
              </a:defRPr>
            </a:lvl1pPr>
          </a:lstStyle>
          <a:p>
            <a:pPr lvl="0"/>
            <a:r>
              <a:rPr lang="fi-FI" dirty="0" err="1"/>
              <a:t>Click</a:t>
            </a:r>
            <a:r>
              <a:rPr lang="fi-FI" dirty="0"/>
              <a:t> to </a:t>
            </a:r>
            <a:r>
              <a:rPr lang="fi-FI" dirty="0" err="1"/>
              <a:t>edit</a:t>
            </a:r>
            <a:r>
              <a:rPr lang="fi-FI" dirty="0"/>
              <a:t> </a:t>
            </a:r>
            <a:r>
              <a:rPr lang="fi-FI" dirty="0" err="1"/>
              <a:t>text</a:t>
            </a:r>
            <a:endParaRPr lang="en-US" dirty="0"/>
          </a:p>
        </p:txBody>
      </p:sp>
      <p:sp>
        <p:nvSpPr>
          <p:cNvPr id="4" name="Text Placeholder 3"/>
          <p:cNvSpPr>
            <a:spLocks noGrp="1"/>
          </p:cNvSpPr>
          <p:nvPr>
            <p:ph type="body" sz="quarter" idx="13" hasCustomPrompt="1"/>
          </p:nvPr>
        </p:nvSpPr>
        <p:spPr>
          <a:xfrm>
            <a:off x="612775" y="1119921"/>
            <a:ext cx="7880350" cy="963612"/>
          </a:xfrm>
        </p:spPr>
        <p:txBody>
          <a:bodyPr lIns="0" tIns="0" rIns="0" bIns="0" anchor="b">
            <a:noAutofit/>
          </a:bodyPr>
          <a:lstStyle>
            <a:lvl1pPr marL="0" indent="0">
              <a:spcBef>
                <a:spcPts val="0"/>
              </a:spcBef>
              <a:buNone/>
              <a:defRPr sz="5400" b="0" i="1">
                <a:solidFill>
                  <a:srgbClr val="FFFFFF"/>
                </a:solidFill>
                <a:latin typeface="Granjon LT Std"/>
                <a:cs typeface="Granjon LT Std"/>
              </a:defRPr>
            </a:lvl1pPr>
          </a:lstStyle>
          <a:p>
            <a:pPr lvl="0"/>
            <a:r>
              <a:rPr lang="fi-FI" dirty="0" err="1"/>
              <a:t>Click</a:t>
            </a:r>
            <a:r>
              <a:rPr lang="fi-FI" dirty="0"/>
              <a:t> to </a:t>
            </a:r>
            <a:r>
              <a:rPr lang="fi-FI" dirty="0" err="1"/>
              <a:t>add</a:t>
            </a:r>
            <a:r>
              <a:rPr lang="fi-FI" dirty="0"/>
              <a:t> </a:t>
            </a:r>
            <a:r>
              <a:rPr lang="fi-FI" dirty="0" err="1"/>
              <a:t>text</a:t>
            </a:r>
            <a:endParaRPr lang="en-US" dirty="0"/>
          </a:p>
        </p:txBody>
      </p:sp>
      <p:pic>
        <p:nvPicPr>
          <p:cNvPr id="8" name="Picture 7" descr="Nordcenter_logo_neg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1641" y="6444699"/>
            <a:ext cx="1116811" cy="133703"/>
          </a:xfrm>
          <a:prstGeom prst="rect">
            <a:avLst/>
          </a:prstGeom>
        </p:spPr>
      </p:pic>
    </p:spTree>
    <p:extLst>
      <p:ext uri="{BB962C8B-B14F-4D97-AF65-F5344CB8AC3E}">
        <p14:creationId xmlns:p14="http://schemas.microsoft.com/office/powerpoint/2010/main" val="219691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perustyylejä naps.</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0374E-4A63-EC43-9A0C-974363CA1122}" type="datetimeFigureOut">
              <a:rPr lang="en-US" smtClean="0"/>
              <a:t>5/8/23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869FB-5D0B-E94F-93AC-6408EFFD2930}" type="slidenum">
              <a:rPr lang="en-US" smtClean="0"/>
              <a:t>‹#›</a:t>
            </a:fld>
            <a:endParaRPr lang="en-US" dirty="0"/>
          </a:p>
        </p:txBody>
      </p:sp>
    </p:spTree>
    <p:extLst>
      <p:ext uri="{BB962C8B-B14F-4D97-AF65-F5344CB8AC3E}">
        <p14:creationId xmlns:p14="http://schemas.microsoft.com/office/powerpoint/2010/main" val="333831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5" r:id="rId5"/>
    <p:sldLayoutId id="2147483656" r:id="rId6"/>
    <p:sldLayoutId id="2147483652" r:id="rId7"/>
    <p:sldLayoutId id="2147483653" r:id="rId8"/>
    <p:sldLayoutId id="214748365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66700" indent="-266700" algn="l" defTabSz="457200" rtl="0" eaLnBrk="1" latinLnBrk="0" hangingPunct="1">
        <a:spcBef>
          <a:spcPct val="20000"/>
        </a:spcBef>
        <a:buClr>
          <a:schemeClr val="accent1"/>
        </a:buClr>
        <a:buSzPct val="50000"/>
        <a:buFont typeface="Wingdings" charset="2"/>
        <a:buChar char="Ø"/>
        <a:defRPr sz="3200" kern="1200">
          <a:solidFill>
            <a:schemeClr val="tx1"/>
          </a:solidFill>
          <a:latin typeface="Georgia"/>
          <a:ea typeface="+mn-ea"/>
          <a:cs typeface="Georgia"/>
        </a:defRPr>
      </a:lvl1pPr>
      <a:lvl2pPr marL="622300" indent="-266700" algn="l" defTabSz="457200" rtl="0" eaLnBrk="1" latinLnBrk="0" hangingPunct="1">
        <a:spcBef>
          <a:spcPct val="20000"/>
        </a:spcBef>
        <a:buClr>
          <a:schemeClr val="accent4"/>
        </a:buClr>
        <a:buSzPct val="60000"/>
        <a:buFont typeface="Wingdings" charset="2"/>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D8622-B512-42F8-9AA6-F4F850DF4195}" type="datetime1">
              <a:rPr lang="en-US" smtClean="0"/>
              <a:t>5/8/23</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869FB-5D0B-E94F-93AC-6408EFFD2930}" type="slidenum">
              <a:rPr lang="en-US" smtClean="0"/>
              <a:t>‹#›</a:t>
            </a:fld>
            <a:endParaRPr lang="en-US" dirty="0"/>
          </a:p>
        </p:txBody>
      </p:sp>
    </p:spTree>
    <p:extLst>
      <p:ext uri="{BB962C8B-B14F-4D97-AF65-F5344CB8AC3E}">
        <p14:creationId xmlns:p14="http://schemas.microsoft.com/office/powerpoint/2010/main" val="3382155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hyperlink" Target="mailto:piwi@nic.f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1BAD89C6-92C3-4282-A69F-0B7D0D977C78}"/>
              </a:ext>
            </a:extLst>
          </p:cNvPr>
          <p:cNvSpPr>
            <a:spLocks noGrp="1"/>
          </p:cNvSpPr>
          <p:nvPr>
            <p:ph type="body" sz="quarter" idx="11"/>
          </p:nvPr>
        </p:nvSpPr>
        <p:spPr>
          <a:xfrm>
            <a:off x="388620" y="4401519"/>
            <a:ext cx="8492490" cy="1906291"/>
          </a:xfrm>
        </p:spPr>
        <p:txBody>
          <a:bodyPr/>
          <a:lstStyle/>
          <a:p>
            <a:pPr algn="ctr"/>
            <a:r>
              <a:rPr lang="fi-FI" sz="4400" b="1" i="1" dirty="0">
                <a:solidFill>
                  <a:srgbClr val="0C812E"/>
                </a:solidFill>
                <a:latin typeface="+mj-lt"/>
                <a:cs typeface="Arial" panose="020B0604020202020204" pitchFamily="34" charset="0"/>
              </a:rPr>
              <a:t>Senioritoimikunnan</a:t>
            </a:r>
            <a:r>
              <a:rPr lang="fi-FI" sz="4400" b="1" i="1" dirty="0">
                <a:solidFill>
                  <a:srgbClr val="0C812E"/>
                </a:solidFill>
                <a:latin typeface="+mj-lt"/>
              </a:rPr>
              <a:t> järjestämät tapahtumat 2023</a:t>
            </a:r>
          </a:p>
          <a:p>
            <a:pPr algn="ctr"/>
            <a:endParaRPr lang="fi-FI" sz="3200" dirty="0">
              <a:latin typeface="+mn-lt"/>
            </a:endParaRPr>
          </a:p>
        </p:txBody>
      </p:sp>
      <p:pic>
        <p:nvPicPr>
          <p:cNvPr id="5" name="Kuvan paikkamerkki 4">
            <a:extLst>
              <a:ext uri="{FF2B5EF4-FFF2-40B4-BE49-F238E27FC236}">
                <a16:creationId xmlns:a16="http://schemas.microsoft.com/office/drawing/2014/main" id="{9B0921C3-1DA0-BF09-23BA-D4D185CDD705}"/>
              </a:ext>
            </a:extLst>
          </p:cNvPr>
          <p:cNvPicPr>
            <a:picLocks noGrp="1" noChangeAspect="1"/>
          </p:cNvPicPr>
          <p:nvPr>
            <p:ph type="pic" sz="quarter" idx="12"/>
          </p:nvPr>
        </p:nvPicPr>
        <p:blipFill>
          <a:blip r:embed="rId3"/>
          <a:srcRect t="7161" b="7161"/>
          <a:stretch>
            <a:fillRect/>
          </a:stretch>
        </p:blipFill>
        <p:spPr>
          <a:xfrm>
            <a:off x="0" y="-573437"/>
            <a:ext cx="9144000" cy="5160934"/>
          </a:xfrm>
        </p:spPr>
      </p:pic>
    </p:spTree>
    <p:extLst>
      <p:ext uri="{BB962C8B-B14F-4D97-AF65-F5344CB8AC3E}">
        <p14:creationId xmlns:p14="http://schemas.microsoft.com/office/powerpoint/2010/main" val="845957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9B9778-D60F-C9AC-21EA-48371861979E}"/>
              </a:ext>
            </a:extLst>
          </p:cNvPr>
          <p:cNvSpPr>
            <a:spLocks noGrp="1"/>
          </p:cNvSpPr>
          <p:nvPr>
            <p:ph type="title"/>
          </p:nvPr>
        </p:nvSpPr>
        <p:spPr/>
        <p:txBody>
          <a:bodyPr/>
          <a:lstStyle/>
          <a:p>
            <a:r>
              <a:rPr lang="fi-FI" b="1" i="1" dirty="0" err="1">
                <a:solidFill>
                  <a:srgbClr val="0C812E"/>
                </a:solidFill>
              </a:rPr>
              <a:t>Ystävyysscramble</a:t>
            </a:r>
            <a:r>
              <a:rPr lang="fi-FI" b="1" i="1" dirty="0">
                <a:solidFill>
                  <a:srgbClr val="0C812E"/>
                </a:solidFill>
              </a:rPr>
              <a:t> 28.7</a:t>
            </a:r>
          </a:p>
        </p:txBody>
      </p:sp>
      <p:pic>
        <p:nvPicPr>
          <p:cNvPr id="3" name="Sisällön paikkamerkki 2">
            <a:extLst>
              <a:ext uri="{FF2B5EF4-FFF2-40B4-BE49-F238E27FC236}">
                <a16:creationId xmlns:a16="http://schemas.microsoft.com/office/drawing/2014/main" id="{A04788EF-6E1A-DCF4-80DA-8EEFFC47D08E}"/>
              </a:ext>
            </a:extLst>
          </p:cNvPr>
          <p:cNvPicPr>
            <a:picLocks noGrp="1" noChangeAspect="1"/>
          </p:cNvPicPr>
          <p:nvPr>
            <p:ph sz="half" idx="1"/>
          </p:nvPr>
        </p:nvPicPr>
        <p:blipFill>
          <a:blip r:embed="rId3"/>
          <a:stretch>
            <a:fillRect/>
          </a:stretch>
        </p:blipFill>
        <p:spPr>
          <a:xfrm>
            <a:off x="457200" y="1286359"/>
            <a:ext cx="3711844" cy="5052447"/>
          </a:xfrm>
          <a:prstGeom prst="rect">
            <a:avLst/>
          </a:prstGeom>
        </p:spPr>
      </p:pic>
      <p:sp>
        <p:nvSpPr>
          <p:cNvPr id="4" name="Sisällön paikkamerkki 3">
            <a:extLst>
              <a:ext uri="{FF2B5EF4-FFF2-40B4-BE49-F238E27FC236}">
                <a16:creationId xmlns:a16="http://schemas.microsoft.com/office/drawing/2014/main" id="{A8FF557D-410A-D0D4-6BE1-2BD95A168986}"/>
              </a:ext>
            </a:extLst>
          </p:cNvPr>
          <p:cNvSpPr>
            <a:spLocks noGrp="1"/>
          </p:cNvSpPr>
          <p:nvPr>
            <p:ph sz="half" idx="2"/>
          </p:nvPr>
        </p:nvSpPr>
        <p:spPr>
          <a:xfrm>
            <a:off x="4648200" y="1286358"/>
            <a:ext cx="4038600" cy="5052447"/>
          </a:xfrm>
          <a:noFill/>
          <a:ln>
            <a:solidFill>
              <a:schemeClr val="tx1"/>
            </a:solidFill>
          </a:ln>
        </p:spPr>
        <p:txBody>
          <a:bodyPr>
            <a:normAutofit lnSpcReduction="10000"/>
          </a:bodyPr>
          <a:lstStyle/>
          <a:p>
            <a:pPr marL="0" indent="0">
              <a:buNone/>
            </a:pPr>
            <a:r>
              <a:rPr lang="fi-FI" sz="2000" dirty="0">
                <a:solidFill>
                  <a:srgbClr val="0C812E"/>
                </a:solidFill>
              </a:rPr>
              <a:t>Kutsu ystäväsi toisesta seurasta!</a:t>
            </a:r>
          </a:p>
          <a:p>
            <a:pPr>
              <a:buFont typeface="Wingdings" pitchFamily="2" charset="2"/>
              <a:buChar char="§"/>
            </a:pPr>
            <a:r>
              <a:rPr lang="fi-FI" sz="2000" dirty="0">
                <a:solidFill>
                  <a:srgbClr val="0C812E"/>
                </a:solidFill>
              </a:rPr>
              <a:t>Kaikille jäsenille ja heidän ystävilleen tarkoitettu </a:t>
            </a:r>
            <a:r>
              <a:rPr lang="fi-FI" sz="2000" dirty="0" err="1">
                <a:solidFill>
                  <a:srgbClr val="0C812E"/>
                </a:solidFill>
              </a:rPr>
              <a:t>pariscramblekisa</a:t>
            </a:r>
            <a:endParaRPr lang="fi-FI" sz="2000" dirty="0">
              <a:solidFill>
                <a:srgbClr val="0C812E"/>
              </a:solidFill>
            </a:endParaRPr>
          </a:p>
          <a:p>
            <a:pPr>
              <a:buFont typeface="Wingdings" pitchFamily="2" charset="2"/>
              <a:buChar char="§"/>
            </a:pPr>
            <a:r>
              <a:rPr lang="fi-FI" sz="2000" dirty="0">
                <a:solidFill>
                  <a:srgbClr val="0C812E"/>
                </a:solidFill>
              </a:rPr>
              <a:t>Benzillä 28.7 yhteislähtö klo 10.00</a:t>
            </a:r>
          </a:p>
          <a:p>
            <a:pPr>
              <a:buFont typeface="Wingdings" pitchFamily="2" charset="2"/>
              <a:buChar char="§"/>
            </a:pPr>
            <a:r>
              <a:rPr lang="fi-FI" sz="2000" dirty="0">
                <a:solidFill>
                  <a:srgbClr val="0C812E"/>
                </a:solidFill>
              </a:rPr>
              <a:t>Tasoitus on 25% molempien tasoituksesta – ei kuitenkaan suurempi kuin pienemmän tasoitus.</a:t>
            </a:r>
          </a:p>
          <a:p>
            <a:pPr>
              <a:buFont typeface="Wingdings" pitchFamily="2" charset="2"/>
              <a:buChar char="§"/>
            </a:pPr>
            <a:r>
              <a:rPr lang="fi-FI" sz="2000" dirty="0">
                <a:solidFill>
                  <a:srgbClr val="0C812E"/>
                </a:solidFill>
              </a:rPr>
              <a:t>Ruokailu ja palkintojenjako pelin jälkeen</a:t>
            </a:r>
          </a:p>
          <a:p>
            <a:pPr>
              <a:buFont typeface="Wingdings" pitchFamily="2" charset="2"/>
              <a:buChar char="§"/>
            </a:pPr>
            <a:r>
              <a:rPr lang="fi-FI" sz="2000" dirty="0">
                <a:solidFill>
                  <a:srgbClr val="0C812E"/>
                </a:solidFill>
              </a:rPr>
              <a:t>Paras pari voittaa viikon golfit  ja majoituksen Belekissä (ei matkoja)</a:t>
            </a:r>
          </a:p>
          <a:p>
            <a:pPr>
              <a:buFont typeface="Wingdings" pitchFamily="2" charset="2"/>
              <a:buChar char="§"/>
            </a:pPr>
            <a:r>
              <a:rPr lang="fi-FI" sz="2000" dirty="0">
                <a:solidFill>
                  <a:srgbClr val="0C812E"/>
                </a:solidFill>
              </a:rPr>
              <a:t>Hinta: jäsen 15€, vieras 55€</a:t>
            </a:r>
          </a:p>
          <a:p>
            <a:pPr>
              <a:buFont typeface="Wingdings" pitchFamily="2" charset="2"/>
              <a:buChar char="§"/>
            </a:pPr>
            <a:r>
              <a:rPr lang="fi-FI" sz="2000" dirty="0">
                <a:solidFill>
                  <a:srgbClr val="0C812E"/>
                </a:solidFill>
              </a:rPr>
              <a:t>Senioritoimikunta/Pirkko </a:t>
            </a:r>
            <a:r>
              <a:rPr lang="fi-FI" sz="2000" dirty="0" err="1">
                <a:solidFill>
                  <a:srgbClr val="0C812E"/>
                </a:solidFill>
              </a:rPr>
              <a:t>Wigrén</a:t>
            </a:r>
            <a:endParaRPr lang="fi-FI" sz="2000" dirty="0">
              <a:solidFill>
                <a:srgbClr val="0C812E"/>
              </a:solidFill>
            </a:endParaRPr>
          </a:p>
        </p:txBody>
      </p:sp>
    </p:spTree>
    <p:extLst>
      <p:ext uri="{BB962C8B-B14F-4D97-AF65-F5344CB8AC3E}">
        <p14:creationId xmlns:p14="http://schemas.microsoft.com/office/powerpoint/2010/main" val="1778288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0BEEFD-3463-0F4B-7259-0CD394C6FDB8}"/>
              </a:ext>
            </a:extLst>
          </p:cNvPr>
          <p:cNvSpPr>
            <a:spLocks noGrp="1"/>
          </p:cNvSpPr>
          <p:nvPr>
            <p:ph type="title"/>
          </p:nvPr>
        </p:nvSpPr>
        <p:spPr/>
        <p:txBody>
          <a:bodyPr>
            <a:normAutofit fontScale="90000"/>
          </a:bodyPr>
          <a:lstStyle/>
          <a:p>
            <a:r>
              <a:rPr lang="fi-FI" dirty="0" err="1">
                <a:solidFill>
                  <a:srgbClr val="0C812E"/>
                </a:solidFill>
              </a:rPr>
              <a:t>Ryder</a:t>
            </a:r>
            <a:r>
              <a:rPr lang="fi-FI" dirty="0">
                <a:solidFill>
                  <a:srgbClr val="0C812E"/>
                </a:solidFill>
              </a:rPr>
              <a:t> Cup NGCC-Ruukki Golf </a:t>
            </a:r>
            <a:br>
              <a:rPr lang="fi-FI" dirty="0">
                <a:solidFill>
                  <a:srgbClr val="0C812E"/>
                </a:solidFill>
              </a:rPr>
            </a:br>
            <a:r>
              <a:rPr lang="fi-FI" dirty="0">
                <a:solidFill>
                  <a:srgbClr val="0C812E"/>
                </a:solidFill>
              </a:rPr>
              <a:t>5.7 Ruukissa ja 12.7 </a:t>
            </a:r>
            <a:r>
              <a:rPr lang="fi-FI" dirty="0" err="1">
                <a:solidFill>
                  <a:srgbClr val="0C812E"/>
                </a:solidFill>
              </a:rPr>
              <a:t>Nordcenterissä</a:t>
            </a:r>
            <a:endParaRPr lang="fi-FI" dirty="0">
              <a:solidFill>
                <a:srgbClr val="0C812E"/>
              </a:solidFill>
            </a:endParaRPr>
          </a:p>
        </p:txBody>
      </p:sp>
      <p:sp>
        <p:nvSpPr>
          <p:cNvPr id="3" name="Sisällön paikkamerkki 2">
            <a:extLst>
              <a:ext uri="{FF2B5EF4-FFF2-40B4-BE49-F238E27FC236}">
                <a16:creationId xmlns:a16="http://schemas.microsoft.com/office/drawing/2014/main" id="{401C1019-F72B-A713-3CB9-101AC62708A0}"/>
              </a:ext>
            </a:extLst>
          </p:cNvPr>
          <p:cNvSpPr>
            <a:spLocks noGrp="1"/>
          </p:cNvSpPr>
          <p:nvPr>
            <p:ph sz="half" idx="1"/>
          </p:nvPr>
        </p:nvSpPr>
        <p:spPr>
          <a:xfrm>
            <a:off x="457200" y="1600201"/>
            <a:ext cx="4038600" cy="4525964"/>
          </a:xfrm>
          <a:noFill/>
          <a:ln>
            <a:solidFill>
              <a:srgbClr val="0C812E"/>
            </a:solidFill>
          </a:ln>
        </p:spPr>
        <p:txBody>
          <a:bodyPr>
            <a:normAutofit fontScale="92500"/>
          </a:bodyPr>
          <a:lstStyle/>
          <a:p>
            <a:pPr>
              <a:buFont typeface="Wingdings" pitchFamily="2" charset="2"/>
              <a:buChar char="§"/>
            </a:pPr>
            <a:endParaRPr lang="fi-FI" dirty="0">
              <a:solidFill>
                <a:srgbClr val="0C812E"/>
              </a:solidFill>
            </a:endParaRPr>
          </a:p>
          <a:p>
            <a:pPr>
              <a:buFont typeface="Wingdings" pitchFamily="2" charset="2"/>
              <a:buChar char="§"/>
            </a:pPr>
            <a:r>
              <a:rPr lang="fi-FI" sz="2400" dirty="0">
                <a:solidFill>
                  <a:srgbClr val="0C812E"/>
                </a:solidFill>
              </a:rPr>
              <a:t>Miessenioreiden tärkeä  vuosittainen tapahtuma</a:t>
            </a:r>
          </a:p>
          <a:p>
            <a:pPr>
              <a:buFont typeface="Wingdings" pitchFamily="2" charset="2"/>
              <a:buChar char="§"/>
            </a:pPr>
            <a:r>
              <a:rPr lang="fi-FI" sz="2400" dirty="0">
                <a:solidFill>
                  <a:srgbClr val="0C812E"/>
                </a:solidFill>
              </a:rPr>
              <a:t>Ruukkigolfissa 5.7 joukkuekilpailut</a:t>
            </a:r>
          </a:p>
          <a:p>
            <a:pPr>
              <a:buFont typeface="Wingdings" pitchFamily="2" charset="2"/>
              <a:buChar char="§"/>
            </a:pPr>
            <a:r>
              <a:rPr lang="fi-FI" sz="2400" dirty="0" err="1">
                <a:solidFill>
                  <a:srgbClr val="0C812E"/>
                </a:solidFill>
              </a:rPr>
              <a:t>Nordcenterissä</a:t>
            </a:r>
            <a:r>
              <a:rPr lang="fi-FI" sz="2400" dirty="0">
                <a:solidFill>
                  <a:srgbClr val="0C812E"/>
                </a:solidFill>
              </a:rPr>
              <a:t> 12.7 </a:t>
            </a:r>
            <a:r>
              <a:rPr lang="fi-FI" sz="2400" dirty="0" err="1">
                <a:solidFill>
                  <a:srgbClr val="0C812E"/>
                </a:solidFill>
              </a:rPr>
              <a:t>singles</a:t>
            </a:r>
            <a:endParaRPr lang="fi-FI" sz="2400" dirty="0">
              <a:solidFill>
                <a:srgbClr val="0C812E"/>
              </a:solidFill>
            </a:endParaRPr>
          </a:p>
          <a:p>
            <a:pPr>
              <a:buFont typeface="Wingdings" pitchFamily="2" charset="2"/>
              <a:buChar char="§"/>
            </a:pPr>
            <a:r>
              <a:rPr lang="fi-FI" sz="2400" dirty="0">
                <a:solidFill>
                  <a:srgbClr val="0C812E"/>
                </a:solidFill>
              </a:rPr>
              <a:t>Molemmista seuroista 12 pelaajan joukkueet</a:t>
            </a:r>
          </a:p>
          <a:p>
            <a:pPr>
              <a:buFont typeface="Wingdings" pitchFamily="2" charset="2"/>
              <a:buChar char="§"/>
            </a:pPr>
            <a:r>
              <a:rPr lang="fi-FI" sz="2400" dirty="0">
                <a:solidFill>
                  <a:srgbClr val="0C812E"/>
                </a:solidFill>
              </a:rPr>
              <a:t>Sisältää aamukahvit ja lounaan kaikille pelaajille</a:t>
            </a:r>
          </a:p>
          <a:p>
            <a:pPr>
              <a:buFont typeface="Wingdings" pitchFamily="2" charset="2"/>
              <a:buChar char="§"/>
            </a:pPr>
            <a:r>
              <a:rPr lang="fi-FI" sz="2400" dirty="0">
                <a:solidFill>
                  <a:srgbClr val="0C812E"/>
                </a:solidFill>
              </a:rPr>
              <a:t>Jens Olsen toimii kapteenina</a:t>
            </a:r>
          </a:p>
          <a:p>
            <a:pPr>
              <a:buFont typeface="Wingdings" pitchFamily="2" charset="2"/>
              <a:buChar char="§"/>
            </a:pPr>
            <a:endParaRPr lang="fi-FI" sz="2400" dirty="0">
              <a:solidFill>
                <a:srgbClr val="0C812E"/>
              </a:solidFill>
            </a:endParaRPr>
          </a:p>
        </p:txBody>
      </p:sp>
      <p:pic>
        <p:nvPicPr>
          <p:cNvPr id="9" name="Sisällön paikkamerkki 8">
            <a:extLst>
              <a:ext uri="{FF2B5EF4-FFF2-40B4-BE49-F238E27FC236}">
                <a16:creationId xmlns:a16="http://schemas.microsoft.com/office/drawing/2014/main" id="{BE49ED3B-FB6A-D14D-A3FA-D406A73BD380}"/>
              </a:ext>
            </a:extLst>
          </p:cNvPr>
          <p:cNvPicPr>
            <a:picLocks noGrp="1" noChangeAspect="1"/>
          </p:cNvPicPr>
          <p:nvPr>
            <p:ph sz="half" idx="2"/>
          </p:nvPr>
        </p:nvPicPr>
        <p:blipFill>
          <a:blip r:embed="rId3"/>
          <a:stretch>
            <a:fillRect/>
          </a:stretch>
        </p:blipFill>
        <p:spPr>
          <a:xfrm>
            <a:off x="4648202" y="1600200"/>
            <a:ext cx="3716534" cy="4525963"/>
          </a:xfrm>
          <a:prstGeom prst="rect">
            <a:avLst/>
          </a:prstGeom>
        </p:spPr>
      </p:pic>
    </p:spTree>
    <p:extLst>
      <p:ext uri="{BB962C8B-B14F-4D97-AF65-F5344CB8AC3E}">
        <p14:creationId xmlns:p14="http://schemas.microsoft.com/office/powerpoint/2010/main" val="2712972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1E500EE-8278-8634-B979-F93E1495DD60}"/>
              </a:ext>
            </a:extLst>
          </p:cNvPr>
          <p:cNvSpPr>
            <a:spLocks noGrp="1"/>
          </p:cNvSpPr>
          <p:nvPr>
            <p:ph type="title"/>
          </p:nvPr>
        </p:nvSpPr>
        <p:spPr>
          <a:xfrm>
            <a:off x="457200" y="0"/>
            <a:ext cx="8229600" cy="1284693"/>
          </a:xfrm>
        </p:spPr>
        <p:txBody>
          <a:bodyPr>
            <a:normAutofit fontScale="90000"/>
          </a:bodyPr>
          <a:lstStyle/>
          <a:p>
            <a:br>
              <a:rPr lang="fi-FI" b="1" i="1" dirty="0">
                <a:solidFill>
                  <a:srgbClr val="0C812E"/>
                </a:solidFill>
              </a:rPr>
            </a:br>
            <a:r>
              <a:rPr lang="fi-FI" b="1" i="1" dirty="0">
                <a:solidFill>
                  <a:srgbClr val="0C812E"/>
                </a:solidFill>
              </a:rPr>
              <a:t>Senioritreenit 2023</a:t>
            </a:r>
            <a:br>
              <a:rPr lang="fi-FI" b="1" dirty="0">
                <a:solidFill>
                  <a:srgbClr val="0C812E"/>
                </a:solidFill>
              </a:rPr>
            </a:br>
            <a:endParaRPr lang="fi-FI" dirty="0"/>
          </a:p>
        </p:txBody>
      </p:sp>
      <p:sp>
        <p:nvSpPr>
          <p:cNvPr id="2" name="Alaotsikko 1">
            <a:extLst>
              <a:ext uri="{FF2B5EF4-FFF2-40B4-BE49-F238E27FC236}">
                <a16:creationId xmlns:a16="http://schemas.microsoft.com/office/drawing/2014/main" id="{4B07A581-9E67-B69A-6C04-D5305D8966C8}"/>
              </a:ext>
            </a:extLst>
          </p:cNvPr>
          <p:cNvSpPr>
            <a:spLocks noGrp="1"/>
          </p:cNvSpPr>
          <p:nvPr>
            <p:ph sz="half" idx="1"/>
          </p:nvPr>
        </p:nvSpPr>
        <p:spPr>
          <a:xfrm>
            <a:off x="457200" y="1284693"/>
            <a:ext cx="4038600" cy="4841472"/>
          </a:xfrm>
        </p:spPr>
        <p:txBody>
          <a:bodyPr>
            <a:normAutofit/>
          </a:bodyPr>
          <a:lstStyle/>
          <a:p>
            <a:pPr marL="0" indent="0">
              <a:buNone/>
            </a:pPr>
            <a:endParaRPr lang="fi-FI" sz="2400" dirty="0">
              <a:solidFill>
                <a:srgbClr val="0C812E"/>
              </a:solidFill>
              <a:latin typeface="+mn-lt"/>
            </a:endParaRPr>
          </a:p>
          <a:p>
            <a:pPr>
              <a:buFont typeface="Wingdings" pitchFamily="2" charset="2"/>
              <a:buChar char="§"/>
            </a:pPr>
            <a:r>
              <a:rPr lang="fi-FI" sz="2000" dirty="0" err="1">
                <a:solidFill>
                  <a:srgbClr val="0C812E"/>
                </a:solidFill>
                <a:latin typeface="+mn-lt"/>
              </a:rPr>
              <a:t>HeadPro</a:t>
            </a:r>
            <a:r>
              <a:rPr lang="fi-FI" sz="2000" dirty="0">
                <a:solidFill>
                  <a:srgbClr val="0C812E"/>
                </a:solidFill>
                <a:latin typeface="+mn-lt"/>
              </a:rPr>
              <a:t> Niklas Dahlgren </a:t>
            </a:r>
            <a:br>
              <a:rPr lang="fi-FI" sz="2000" dirty="0">
                <a:solidFill>
                  <a:srgbClr val="0C812E"/>
                </a:solidFill>
                <a:latin typeface="+mn-lt"/>
              </a:rPr>
            </a:br>
            <a:r>
              <a:rPr lang="fi-FI" sz="2000" dirty="0">
                <a:solidFill>
                  <a:srgbClr val="0C812E"/>
                </a:solidFill>
              </a:rPr>
              <a:t>pitää viikkotreenejä senioreille 4.5 alkaen torstaisin klo 14.30-15.30</a:t>
            </a:r>
          </a:p>
          <a:p>
            <a:pPr>
              <a:buFont typeface="Wingdings" pitchFamily="2" charset="2"/>
              <a:buChar char="§"/>
            </a:pPr>
            <a:r>
              <a:rPr lang="fi-FI" sz="2000" dirty="0">
                <a:solidFill>
                  <a:srgbClr val="0C812E"/>
                </a:solidFill>
                <a:latin typeface="+mn-lt"/>
              </a:rPr>
              <a:t>Teemat vaihtelevat </a:t>
            </a:r>
            <a:r>
              <a:rPr lang="fi-FI" sz="2000" dirty="0" err="1">
                <a:solidFill>
                  <a:srgbClr val="0C812E"/>
                </a:solidFill>
                <a:latin typeface="+mn-lt"/>
              </a:rPr>
              <a:t>viikottain</a:t>
            </a:r>
            <a:r>
              <a:rPr lang="fi-FI" sz="2000" dirty="0">
                <a:solidFill>
                  <a:srgbClr val="0C812E"/>
                </a:solidFill>
                <a:latin typeface="+mn-lt"/>
              </a:rPr>
              <a:t> </a:t>
            </a:r>
          </a:p>
          <a:p>
            <a:pPr>
              <a:buFont typeface="Wingdings" pitchFamily="2" charset="2"/>
              <a:buChar char="§"/>
            </a:pPr>
            <a:r>
              <a:rPr lang="fi-FI" sz="2000" dirty="0">
                <a:solidFill>
                  <a:srgbClr val="0C812E"/>
                </a:solidFill>
              </a:rPr>
              <a:t>Teemoina: draivi, putti, </a:t>
            </a:r>
            <a:r>
              <a:rPr lang="fi-FI" sz="2000" dirty="0" err="1">
                <a:solidFill>
                  <a:srgbClr val="0C812E"/>
                </a:solidFill>
              </a:rPr>
              <a:t>chippi</a:t>
            </a:r>
            <a:r>
              <a:rPr lang="fi-FI" sz="2000" dirty="0">
                <a:solidFill>
                  <a:srgbClr val="0C812E"/>
                </a:solidFill>
              </a:rPr>
              <a:t>, bunkkeri, raudat</a:t>
            </a:r>
            <a:endParaRPr lang="fi-FI" sz="2000" dirty="0">
              <a:solidFill>
                <a:srgbClr val="0C812E"/>
              </a:solidFill>
              <a:latin typeface="+mn-lt"/>
            </a:endParaRPr>
          </a:p>
          <a:p>
            <a:pPr>
              <a:buFont typeface="Wingdings" pitchFamily="2" charset="2"/>
              <a:buChar char="§"/>
            </a:pPr>
            <a:r>
              <a:rPr lang="fi-FI" sz="2000" dirty="0">
                <a:solidFill>
                  <a:srgbClr val="0C812E"/>
                </a:solidFill>
                <a:latin typeface="+mn-lt"/>
              </a:rPr>
              <a:t>Ryhmän osallistujamäärä 4-8 ja hinta 20 €/kerta. </a:t>
            </a:r>
          </a:p>
          <a:p>
            <a:pPr>
              <a:buFont typeface="Wingdings" pitchFamily="2" charset="2"/>
              <a:buChar char="§"/>
            </a:pPr>
            <a:r>
              <a:rPr lang="fi-FI" sz="2000" dirty="0">
                <a:solidFill>
                  <a:srgbClr val="0C812E"/>
                </a:solidFill>
              </a:rPr>
              <a:t>Ilmoittautuminen ja maksu tapahtuu nettisivujen kautta.</a:t>
            </a:r>
            <a:endParaRPr lang="fi-FI" sz="2000" dirty="0">
              <a:solidFill>
                <a:srgbClr val="0C812E"/>
              </a:solidFill>
              <a:latin typeface="+mn-lt"/>
            </a:endParaRPr>
          </a:p>
        </p:txBody>
      </p:sp>
      <p:pic>
        <p:nvPicPr>
          <p:cNvPr id="8" name="Sisällön paikkamerkki 7">
            <a:extLst>
              <a:ext uri="{FF2B5EF4-FFF2-40B4-BE49-F238E27FC236}">
                <a16:creationId xmlns:a16="http://schemas.microsoft.com/office/drawing/2014/main" id="{9BCBE13E-6A20-752F-C112-C533E068B36C}"/>
              </a:ext>
            </a:extLst>
          </p:cNvPr>
          <p:cNvPicPr>
            <a:picLocks noGrp="1" noChangeAspect="1"/>
          </p:cNvPicPr>
          <p:nvPr>
            <p:ph sz="half" idx="2"/>
          </p:nvPr>
        </p:nvPicPr>
        <p:blipFill>
          <a:blip r:embed="rId3"/>
          <a:stretch>
            <a:fillRect/>
          </a:stretch>
        </p:blipFill>
        <p:spPr>
          <a:xfrm>
            <a:off x="4370522" y="1797803"/>
            <a:ext cx="4316278" cy="3613774"/>
          </a:xfrm>
        </p:spPr>
      </p:pic>
    </p:spTree>
    <p:extLst>
      <p:ext uri="{BB962C8B-B14F-4D97-AF65-F5344CB8AC3E}">
        <p14:creationId xmlns:p14="http://schemas.microsoft.com/office/powerpoint/2010/main" val="3940161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05B5143-189D-3AE7-5E81-BAF0E38E20F3}"/>
              </a:ext>
            </a:extLst>
          </p:cNvPr>
          <p:cNvSpPr>
            <a:spLocks noGrp="1"/>
          </p:cNvSpPr>
          <p:nvPr>
            <p:ph type="title"/>
          </p:nvPr>
        </p:nvSpPr>
        <p:spPr/>
        <p:txBody>
          <a:bodyPr/>
          <a:lstStyle/>
          <a:p>
            <a:r>
              <a:rPr lang="fi-FI" sz="4400" dirty="0"/>
              <a:t>Golfmatka Gardalle 7-14.10.23</a:t>
            </a:r>
            <a:endParaRPr lang="fi-FI" dirty="0"/>
          </a:p>
        </p:txBody>
      </p:sp>
      <p:pic>
        <p:nvPicPr>
          <p:cNvPr id="6" name="Sisällön paikkamerkki 5">
            <a:extLst>
              <a:ext uri="{FF2B5EF4-FFF2-40B4-BE49-F238E27FC236}">
                <a16:creationId xmlns:a16="http://schemas.microsoft.com/office/drawing/2014/main" id="{5FA730B7-80F7-C9B1-E96B-362C69AA1E11}"/>
              </a:ext>
            </a:extLst>
          </p:cNvPr>
          <p:cNvPicPr>
            <a:picLocks noChangeAspect="1"/>
          </p:cNvPicPr>
          <p:nvPr/>
        </p:nvPicPr>
        <p:blipFill>
          <a:blip r:embed="rId2"/>
          <a:stretch>
            <a:fillRect/>
          </a:stretch>
        </p:blipFill>
        <p:spPr>
          <a:xfrm>
            <a:off x="836908" y="1193368"/>
            <a:ext cx="7547674" cy="5389994"/>
          </a:xfrm>
          <a:prstGeom prst="rect">
            <a:avLst/>
          </a:prstGeom>
        </p:spPr>
      </p:pic>
    </p:spTree>
    <p:extLst>
      <p:ext uri="{BB962C8B-B14F-4D97-AF65-F5344CB8AC3E}">
        <p14:creationId xmlns:p14="http://schemas.microsoft.com/office/powerpoint/2010/main" val="4138763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7">
            <a:extLst>
              <a:ext uri="{FF2B5EF4-FFF2-40B4-BE49-F238E27FC236}">
                <a16:creationId xmlns:a16="http://schemas.microsoft.com/office/drawing/2014/main" id="{C4050BC2-6691-83F1-389B-DEB50566C359}"/>
              </a:ext>
            </a:extLst>
          </p:cNvPr>
          <p:cNvPicPr>
            <a:picLocks noChangeAspect="1"/>
          </p:cNvPicPr>
          <p:nvPr/>
        </p:nvPicPr>
        <p:blipFill>
          <a:blip r:embed="rId2"/>
          <a:stretch>
            <a:fillRect/>
          </a:stretch>
        </p:blipFill>
        <p:spPr>
          <a:xfrm>
            <a:off x="914399" y="1069383"/>
            <a:ext cx="7253207" cy="5374492"/>
          </a:xfrm>
          <a:prstGeom prst="rect">
            <a:avLst/>
          </a:prstGeom>
        </p:spPr>
      </p:pic>
      <p:sp>
        <p:nvSpPr>
          <p:cNvPr id="7" name="Otsikko 6">
            <a:extLst>
              <a:ext uri="{FF2B5EF4-FFF2-40B4-BE49-F238E27FC236}">
                <a16:creationId xmlns:a16="http://schemas.microsoft.com/office/drawing/2014/main" id="{F5384D6E-DA4C-3FD4-92EE-A960B33C3DC2}"/>
              </a:ext>
            </a:extLst>
          </p:cNvPr>
          <p:cNvSpPr>
            <a:spLocks noGrp="1"/>
          </p:cNvSpPr>
          <p:nvPr>
            <p:ph type="title"/>
          </p:nvPr>
        </p:nvSpPr>
        <p:spPr/>
        <p:txBody>
          <a:bodyPr/>
          <a:lstStyle/>
          <a:p>
            <a:r>
              <a:rPr lang="fi-FI" sz="4400" dirty="0"/>
              <a:t>Golfmatka Gardalle 7-14.10.23</a:t>
            </a:r>
            <a:endParaRPr lang="fi-FI" dirty="0"/>
          </a:p>
        </p:txBody>
      </p:sp>
    </p:spTree>
    <p:extLst>
      <p:ext uri="{BB962C8B-B14F-4D97-AF65-F5344CB8AC3E}">
        <p14:creationId xmlns:p14="http://schemas.microsoft.com/office/powerpoint/2010/main" val="671066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aotsikko 7">
            <a:extLst>
              <a:ext uri="{FF2B5EF4-FFF2-40B4-BE49-F238E27FC236}">
                <a16:creationId xmlns:a16="http://schemas.microsoft.com/office/drawing/2014/main" id="{66C60C74-39B3-453C-4D29-F042B6C81C78}"/>
              </a:ext>
            </a:extLst>
          </p:cNvPr>
          <p:cNvSpPr>
            <a:spLocks noGrp="1"/>
          </p:cNvSpPr>
          <p:nvPr>
            <p:ph type="body" sz="quarter" idx="10"/>
          </p:nvPr>
        </p:nvSpPr>
        <p:spPr>
          <a:xfrm>
            <a:off x="631743" y="1735810"/>
            <a:ext cx="7880514" cy="3828082"/>
          </a:xfrm>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2000" b="1" kern="0" cap="none" spc="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Golfmatka Italiaan Gardalle 7-14.10.23</a:t>
            </a:r>
            <a:endParaRPr kumimoji="0" lang="fi-F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Golkautta</a:t>
            </a:r>
            <a:r>
              <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voi nyt jatkaa senioritoimikunnan järjestämällä golfmatkalla </a:t>
            </a:r>
            <a:r>
              <a:rPr kumimoji="0" lang="fi-FI" sz="18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Gardajärvelle</a:t>
            </a:r>
            <a:r>
              <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Kohde on leudon ilmaston ansiosta täydellinen paikka golfin pelaamiseen vaikka ympäri vuoden.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Matkan sisältö</a:t>
            </a:r>
            <a:r>
              <a:rPr lang="fi-FI" sz="1800" kern="0" cap="none" spc="0" dirty="0">
                <a:solidFill>
                  <a:prstClr val="black"/>
                </a:solidFill>
                <a:latin typeface="Calibri" panose="020F0502020204030204" pitchFamily="34" charset="0"/>
                <a:ea typeface="Times New Roman" panose="02020603050405020304" pitchFamily="18" charset="0"/>
                <a:cs typeface="Calibri" panose="020F0502020204030204" pitchFamily="34" charset="0"/>
              </a:rPr>
              <a:t> löytyy esitteestä</a:t>
            </a:r>
          </a:p>
          <a:p>
            <a:pPr algn="l">
              <a:lnSpc>
                <a:spcPct val="100000"/>
              </a:lnSpc>
              <a:spcBef>
                <a:spcPts val="0"/>
              </a:spcBef>
              <a:buClrTx/>
              <a:buSzTx/>
              <a:defRPr/>
            </a:pPr>
            <a:r>
              <a:rPr kumimoji="0" lang="fi-FI" sz="1800" b="0" i="0" u="none" strike="noStrike" kern="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Mat</a:t>
            </a:r>
            <a:r>
              <a:rPr lang="fi-FI" sz="1800" kern="0" cap="none" spc="0" dirty="0" err="1">
                <a:solidFill>
                  <a:prstClr val="black"/>
                </a:solidFill>
                <a:latin typeface="Calibri" panose="020F0502020204030204" pitchFamily="34" charset="0"/>
                <a:ea typeface="Calibri" panose="020F0502020204030204" pitchFamily="34" charset="0"/>
                <a:cs typeface="Calibri" panose="020F0502020204030204" pitchFamily="34" charset="0"/>
              </a:rPr>
              <a:t>kanvetäjänä</a:t>
            </a:r>
            <a:r>
              <a:rPr lang="fi-FI" sz="1800" kern="0" cap="none" spc="0" dirty="0">
                <a:solidFill>
                  <a:prstClr val="black"/>
                </a:solidFill>
                <a:latin typeface="Calibri" panose="020F0502020204030204" pitchFamily="34" charset="0"/>
                <a:ea typeface="Calibri" panose="020F0502020204030204" pitchFamily="34" charset="0"/>
                <a:cs typeface="Calibri" panose="020F0502020204030204" pitchFamily="34" charset="0"/>
              </a:rPr>
              <a:t> toimii Pirkko</a:t>
            </a:r>
          </a:p>
          <a:p>
            <a:pPr algn="l">
              <a:lnSpc>
                <a:spcPct val="100000"/>
              </a:lnSpc>
              <a:spcBef>
                <a:spcPts val="0"/>
              </a:spcBef>
              <a:buClrTx/>
              <a:buSzTx/>
              <a:defRPr/>
            </a:pPr>
            <a:r>
              <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piwi@nic.fi</a:t>
            </a:r>
            <a:r>
              <a:rPr lang="fi-FI" sz="1800" kern="0" dirty="0">
                <a:solidFill>
                  <a:prstClr val="black"/>
                </a:solidFill>
                <a:latin typeface="Calibri" panose="020F0502020204030204" pitchFamily="34" charset="0"/>
                <a:ea typeface="Calibri" panose="020F0502020204030204" pitchFamily="34" charset="0"/>
                <a:cs typeface="Calibri" panose="020F0502020204030204" pitchFamily="34" charset="0"/>
              </a:rPr>
              <a:t>  p. 0407541312</a:t>
            </a:r>
            <a:endPar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Lisätietoja ja ilmoittautuminen  </a:t>
            </a:r>
            <a:r>
              <a:rPr kumimoji="0" lang="fi-FI" sz="1800" b="0" i="0" u="none" strike="noStrike" kern="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mia.kanerva@golfpassi.fi</a:t>
            </a:r>
            <a:endParaRPr kumimoji="0" lang="fi-FI"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fi-FI" dirty="0"/>
          </a:p>
        </p:txBody>
      </p:sp>
      <p:sp>
        <p:nvSpPr>
          <p:cNvPr id="11" name="Tekstin paikkamerkki 10">
            <a:extLst>
              <a:ext uri="{FF2B5EF4-FFF2-40B4-BE49-F238E27FC236}">
                <a16:creationId xmlns:a16="http://schemas.microsoft.com/office/drawing/2014/main" id="{DD8270FD-FD4E-5ABD-32E3-FB4A14A08E90}"/>
              </a:ext>
            </a:extLst>
          </p:cNvPr>
          <p:cNvSpPr>
            <a:spLocks noGrp="1"/>
          </p:cNvSpPr>
          <p:nvPr>
            <p:ph type="body" sz="quarter" idx="11"/>
          </p:nvPr>
        </p:nvSpPr>
        <p:spPr>
          <a:xfrm>
            <a:off x="693736" y="1119295"/>
            <a:ext cx="7880514" cy="2530556"/>
          </a:xfrm>
        </p:spPr>
        <p:txBody>
          <a:bodyPr/>
          <a:lstStyle/>
          <a:p>
            <a:r>
              <a:rPr lang="fi-FI" dirty="0"/>
              <a:t>Syysmatka Italiaan</a:t>
            </a:r>
          </a:p>
          <a:p>
            <a:endParaRPr lang="fi-FI" dirty="0"/>
          </a:p>
        </p:txBody>
      </p:sp>
      <p:sp>
        <p:nvSpPr>
          <p:cNvPr id="2" name="Otsikko 1">
            <a:extLst>
              <a:ext uri="{FF2B5EF4-FFF2-40B4-BE49-F238E27FC236}">
                <a16:creationId xmlns:a16="http://schemas.microsoft.com/office/drawing/2014/main" id="{8F50F59E-8A11-47D7-B8E7-25423C70289A}"/>
              </a:ext>
            </a:extLst>
          </p:cNvPr>
          <p:cNvSpPr>
            <a:spLocks noGrp="1"/>
          </p:cNvSpPr>
          <p:nvPr>
            <p:ph type="title" idx="4294967295"/>
          </p:nvPr>
        </p:nvSpPr>
        <p:spPr>
          <a:xfrm>
            <a:off x="0" y="274639"/>
            <a:ext cx="7767638" cy="1259694"/>
          </a:xfrm>
        </p:spPr>
        <p:txBody>
          <a:bodyPr/>
          <a:lstStyle/>
          <a:p>
            <a:r>
              <a:rPr lang="fi-FI" dirty="0"/>
              <a:t>        </a:t>
            </a:r>
          </a:p>
        </p:txBody>
      </p:sp>
    </p:spTree>
    <p:extLst>
      <p:ext uri="{BB962C8B-B14F-4D97-AF65-F5344CB8AC3E}">
        <p14:creationId xmlns:p14="http://schemas.microsoft.com/office/powerpoint/2010/main" val="106681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ruoho, ulko, kenttä, vihreä&#10;&#10;Kuvaus luotu automaattisesti">
            <a:extLst>
              <a:ext uri="{FF2B5EF4-FFF2-40B4-BE49-F238E27FC236}">
                <a16:creationId xmlns:a16="http://schemas.microsoft.com/office/drawing/2014/main" id="{76C71355-3690-4BA2-ABC7-9A61955BA282}"/>
              </a:ext>
            </a:extLst>
          </p:cNvPr>
          <p:cNvPicPr>
            <a:picLocks noGrp="1" noChangeAspect="1"/>
          </p:cNvPicPr>
          <p:nvPr>
            <p:ph type="pic" sz="quarter" idx="4294967295"/>
          </p:nvPr>
        </p:nvPicPr>
        <p:blipFill rotWithShape="1">
          <a:blip r:embed="rId3"/>
          <a:srcRect t="11921" b="11921"/>
          <a:stretch/>
        </p:blipFill>
        <p:spPr>
          <a:xfrm>
            <a:off x="0" y="434716"/>
            <a:ext cx="9144000" cy="6012580"/>
          </a:xfrm>
          <a:noFill/>
        </p:spPr>
      </p:pic>
      <p:sp>
        <p:nvSpPr>
          <p:cNvPr id="2" name="Suorakulmio 1">
            <a:extLst>
              <a:ext uri="{FF2B5EF4-FFF2-40B4-BE49-F238E27FC236}">
                <a16:creationId xmlns:a16="http://schemas.microsoft.com/office/drawing/2014/main" id="{59299E05-F6EB-4446-362F-02A0940C738E}"/>
              </a:ext>
            </a:extLst>
          </p:cNvPr>
          <p:cNvSpPr/>
          <p:nvPr/>
        </p:nvSpPr>
        <p:spPr>
          <a:xfrm>
            <a:off x="2286000" y="2413338"/>
            <a:ext cx="4999220" cy="3108543"/>
          </a:xfrm>
          <a:prstGeom prst="rect">
            <a:avLst/>
          </a:prstGeom>
        </p:spPr>
        <p:txBody>
          <a:bodyPr wrap="square">
            <a:spAutoFit/>
          </a:bodyPr>
          <a:lstStyle/>
          <a:p>
            <a:pPr algn="ctr"/>
            <a:r>
              <a:rPr lang="fi-FI" sz="2800" dirty="0">
                <a:solidFill>
                  <a:schemeClr val="bg1"/>
                </a:solidFill>
              </a:rPr>
              <a:t>Senioritoimikunta 2023</a:t>
            </a:r>
          </a:p>
          <a:p>
            <a:pPr algn="ctr"/>
            <a:r>
              <a:rPr lang="fi-FI" sz="2400" dirty="0">
                <a:solidFill>
                  <a:schemeClr val="bg1"/>
                </a:solidFill>
              </a:rPr>
              <a:t>Tuula Fellman</a:t>
            </a:r>
          </a:p>
          <a:p>
            <a:pPr algn="ctr"/>
            <a:r>
              <a:rPr lang="fi-FI" sz="2400" dirty="0">
                <a:solidFill>
                  <a:schemeClr val="bg1"/>
                </a:solidFill>
              </a:rPr>
              <a:t>Kirsti Hyytiäinen</a:t>
            </a:r>
          </a:p>
          <a:p>
            <a:pPr algn="ctr"/>
            <a:r>
              <a:rPr lang="fi-FI" sz="2400" dirty="0">
                <a:solidFill>
                  <a:schemeClr val="bg1"/>
                </a:solidFill>
              </a:rPr>
              <a:t>Yrjö Lampinen</a:t>
            </a:r>
          </a:p>
          <a:p>
            <a:pPr algn="ctr"/>
            <a:r>
              <a:rPr lang="fi-FI" sz="2400" dirty="0">
                <a:solidFill>
                  <a:schemeClr val="bg1"/>
                </a:solidFill>
              </a:rPr>
              <a:t>Jens Olsen</a:t>
            </a:r>
          </a:p>
          <a:p>
            <a:pPr algn="ctr"/>
            <a:r>
              <a:rPr lang="fi-FI" sz="2400" dirty="0" err="1">
                <a:solidFill>
                  <a:schemeClr val="bg1"/>
                </a:solidFill>
              </a:rPr>
              <a:t>Mellu</a:t>
            </a:r>
            <a:r>
              <a:rPr lang="fi-FI" sz="2400" dirty="0">
                <a:solidFill>
                  <a:schemeClr val="bg1"/>
                </a:solidFill>
              </a:rPr>
              <a:t> Tompuri</a:t>
            </a:r>
          </a:p>
          <a:p>
            <a:pPr algn="ctr"/>
            <a:r>
              <a:rPr lang="fi-FI" sz="2400" dirty="0">
                <a:solidFill>
                  <a:schemeClr val="bg1"/>
                </a:solidFill>
              </a:rPr>
              <a:t>Bengt Öhman</a:t>
            </a:r>
          </a:p>
          <a:p>
            <a:pPr algn="ctr"/>
            <a:r>
              <a:rPr lang="fi-FI" sz="2400" dirty="0">
                <a:solidFill>
                  <a:schemeClr val="bg1"/>
                </a:solidFill>
              </a:rPr>
              <a:t>Pirkko Wigrén  pj</a:t>
            </a:r>
          </a:p>
        </p:txBody>
      </p:sp>
    </p:spTree>
    <p:extLst>
      <p:ext uri="{BB962C8B-B14F-4D97-AF65-F5344CB8AC3E}">
        <p14:creationId xmlns:p14="http://schemas.microsoft.com/office/powerpoint/2010/main" val="9944943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BF300523-8427-E5E6-3E7B-92B7713605B0}"/>
              </a:ext>
            </a:extLst>
          </p:cNvPr>
          <p:cNvSpPr>
            <a:spLocks noGrp="1"/>
          </p:cNvSpPr>
          <p:nvPr>
            <p:ph type="subTitle" idx="1"/>
          </p:nvPr>
        </p:nvSpPr>
        <p:spPr>
          <a:xfrm>
            <a:off x="522979" y="1641231"/>
            <a:ext cx="7767638" cy="4565487"/>
          </a:xfrm>
        </p:spPr>
        <p:txBody>
          <a:bodyPr/>
          <a:lstStyle/>
          <a:p>
            <a:r>
              <a:rPr lang="fi-FI" sz="2000" dirty="0">
                <a:latin typeface="+mn-lt"/>
                <a:cs typeface="Arial" panose="020B0604020202020204" pitchFamily="34" charset="0"/>
              </a:rPr>
              <a:t>Senioritoimikunta suunnittelee golftapahtumia Nordcenterin senioreille ja jäsenille. Seniorikapteeni toimii toimikunnan puheenjohtajana.</a:t>
            </a:r>
          </a:p>
          <a:p>
            <a:endParaRPr lang="fi-FI" sz="2000" dirty="0">
              <a:latin typeface="+mn-lt"/>
            </a:endParaRPr>
          </a:p>
          <a:p>
            <a:pPr marL="342900" lvl="0" indent="-342900">
              <a:lnSpc>
                <a:spcPct val="100000"/>
              </a:lnSpc>
              <a:buClr>
                <a:srgbClr val="0C812E"/>
              </a:buClr>
              <a:buSzTx/>
              <a:buFont typeface="Wingdings" pitchFamily="2" charset="2"/>
              <a:buChar char="§"/>
            </a:pPr>
            <a:r>
              <a:rPr lang="fi-FI" sz="2000" dirty="0">
                <a:solidFill>
                  <a:srgbClr val="0C812E"/>
                </a:solidFill>
                <a:latin typeface="+mn-lt"/>
                <a:cs typeface="Arial" panose="020B0604020202020204" pitchFamily="34" charset="0"/>
              </a:rPr>
              <a:t>Toimikunnan tehtävänä on järjestää sisäisiä ja ulkoisia golftapahtumia,  kuten seuraotteluja muiden golfklubien kanssa.</a:t>
            </a:r>
          </a:p>
          <a:p>
            <a:pPr marL="342900" lvl="0" indent="-342900">
              <a:lnSpc>
                <a:spcPct val="100000"/>
              </a:lnSpc>
              <a:buClrTx/>
              <a:buSzTx/>
              <a:buFont typeface="Wingdings" pitchFamily="2" charset="2"/>
              <a:buChar char="§"/>
            </a:pPr>
            <a:r>
              <a:rPr lang="fi-FI" sz="2000" dirty="0">
                <a:solidFill>
                  <a:srgbClr val="0C812E"/>
                </a:solidFill>
                <a:latin typeface="+mn-lt"/>
                <a:cs typeface="Arial" panose="020B0604020202020204" pitchFamily="34" charset="0"/>
              </a:rPr>
              <a:t>Aktivoida seniorijäseniä osallistumaan </a:t>
            </a:r>
            <a:r>
              <a:rPr lang="fi-FI" sz="2000" dirty="0" err="1">
                <a:solidFill>
                  <a:srgbClr val="0C812E"/>
                </a:solidFill>
                <a:latin typeface="+mn-lt"/>
                <a:cs typeface="Arial" panose="020B0604020202020204" pitchFamily="34" charset="0"/>
              </a:rPr>
              <a:t>Nordcenterin</a:t>
            </a:r>
            <a:r>
              <a:rPr lang="fi-FI" sz="2000" dirty="0">
                <a:solidFill>
                  <a:srgbClr val="0C812E"/>
                </a:solidFill>
                <a:latin typeface="+mn-lt"/>
                <a:cs typeface="Arial" panose="020B0604020202020204" pitchFamily="34" charset="0"/>
              </a:rPr>
              <a:t> senioritapahtumiin.</a:t>
            </a:r>
          </a:p>
          <a:p>
            <a:pPr marL="342900" lvl="0" indent="-342900">
              <a:lnSpc>
                <a:spcPct val="100000"/>
              </a:lnSpc>
              <a:buClrTx/>
              <a:buSzTx/>
              <a:buFont typeface="Wingdings" pitchFamily="2" charset="2"/>
              <a:buChar char="§"/>
            </a:pPr>
            <a:r>
              <a:rPr lang="fi-FI" sz="2000" dirty="0">
                <a:solidFill>
                  <a:srgbClr val="0C812E"/>
                </a:solidFill>
                <a:latin typeface="+mn-lt"/>
                <a:cs typeface="Arial" panose="020B0604020202020204" pitchFamily="34" charset="0"/>
              </a:rPr>
              <a:t>Järjestää kauden aikana valmennuksia senioreille seuran valmentajien kanssa.</a:t>
            </a:r>
          </a:p>
          <a:p>
            <a:pPr marL="342900" lvl="0" indent="-342900">
              <a:lnSpc>
                <a:spcPct val="100000"/>
              </a:lnSpc>
              <a:buClrTx/>
              <a:buSzTx/>
              <a:buFont typeface="Wingdings" pitchFamily="2" charset="2"/>
              <a:buChar char="§"/>
            </a:pPr>
            <a:r>
              <a:rPr lang="fi-FI" sz="2000" dirty="0">
                <a:solidFill>
                  <a:srgbClr val="0C812E"/>
                </a:solidFill>
                <a:latin typeface="+mn-lt"/>
                <a:cs typeface="Arial" panose="020B0604020202020204" pitchFamily="34" charset="0"/>
              </a:rPr>
              <a:t>Suunnitella ja tarjota golfmatkoja.</a:t>
            </a:r>
          </a:p>
          <a:p>
            <a:pPr marL="342900" lvl="0" indent="-342900">
              <a:lnSpc>
                <a:spcPct val="100000"/>
              </a:lnSpc>
              <a:buClrTx/>
              <a:buSzTx/>
              <a:buFont typeface="Wingdings" pitchFamily="2" charset="2"/>
              <a:buChar char="§"/>
            </a:pPr>
            <a:r>
              <a:rPr lang="fi-FI" sz="2000" dirty="0">
                <a:solidFill>
                  <a:srgbClr val="0C812E"/>
                </a:solidFill>
                <a:latin typeface="+mn-lt"/>
                <a:cs typeface="Arial" panose="020B0604020202020204" pitchFamily="34" charset="0"/>
              </a:rPr>
              <a:t>Edistää hyvää golfkulttuuria ja positiivista klubihenkeä  </a:t>
            </a:r>
            <a:r>
              <a:rPr lang="fi-FI" sz="2000" dirty="0" err="1">
                <a:solidFill>
                  <a:srgbClr val="0C812E"/>
                </a:solidFill>
                <a:latin typeface="+mn-lt"/>
                <a:cs typeface="Arial" panose="020B0604020202020204" pitchFamily="34" charset="0"/>
              </a:rPr>
              <a:t>Nordcenterissä</a:t>
            </a:r>
            <a:r>
              <a:rPr lang="fi-FI" sz="2000" dirty="0">
                <a:solidFill>
                  <a:srgbClr val="0C812E"/>
                </a:solidFill>
                <a:latin typeface="+mn-lt"/>
                <a:cs typeface="Arial" panose="020B0604020202020204" pitchFamily="34" charset="0"/>
              </a:rPr>
              <a:t>.</a:t>
            </a:r>
          </a:p>
          <a:p>
            <a:endParaRPr lang="fi-FI" dirty="0"/>
          </a:p>
        </p:txBody>
      </p:sp>
      <p:sp>
        <p:nvSpPr>
          <p:cNvPr id="4" name="Tekstin paikkamerkki 3">
            <a:extLst>
              <a:ext uri="{FF2B5EF4-FFF2-40B4-BE49-F238E27FC236}">
                <a16:creationId xmlns:a16="http://schemas.microsoft.com/office/drawing/2014/main" id="{3819EA05-3145-483D-B1D9-7EE15DF9A621}"/>
              </a:ext>
            </a:extLst>
          </p:cNvPr>
          <p:cNvSpPr>
            <a:spLocks noGrp="1"/>
          </p:cNvSpPr>
          <p:nvPr>
            <p:ph type="body" sz="quarter" idx="10"/>
          </p:nvPr>
        </p:nvSpPr>
        <p:spPr>
          <a:xfrm>
            <a:off x="516466" y="451339"/>
            <a:ext cx="7767638" cy="1189892"/>
          </a:xfrm>
        </p:spPr>
        <p:txBody>
          <a:bodyPr/>
          <a:lstStyle/>
          <a:p>
            <a:r>
              <a:rPr lang="fi-FI" b="1" dirty="0">
                <a:solidFill>
                  <a:srgbClr val="0C812E"/>
                </a:solidFill>
                <a:latin typeface="+mj-lt"/>
                <a:cs typeface="Arial" panose="020B0604020202020204" pitchFamily="34" charset="0"/>
              </a:rPr>
              <a:t>Senioritoimikunnan tehtävät</a:t>
            </a:r>
            <a:endParaRPr lang="fi-FI" dirty="0">
              <a:solidFill>
                <a:srgbClr val="0C812E"/>
              </a:solidFill>
              <a:latin typeface="+mj-lt"/>
              <a:cs typeface="Arial" panose="020B0604020202020204" pitchFamily="34" charset="0"/>
            </a:endParaRPr>
          </a:p>
        </p:txBody>
      </p:sp>
    </p:spTree>
    <p:extLst>
      <p:ext uri="{BB962C8B-B14F-4D97-AF65-F5344CB8AC3E}">
        <p14:creationId xmlns:p14="http://schemas.microsoft.com/office/powerpoint/2010/main" val="706348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60E343-6CE3-68F3-D0F9-FACAB96B5B0A}"/>
              </a:ext>
            </a:extLst>
          </p:cNvPr>
          <p:cNvSpPr>
            <a:spLocks noGrp="1"/>
          </p:cNvSpPr>
          <p:nvPr>
            <p:ph type="title"/>
          </p:nvPr>
        </p:nvSpPr>
        <p:spPr/>
        <p:txBody>
          <a:bodyPr/>
          <a:lstStyle/>
          <a:p>
            <a:r>
              <a:rPr lang="fi-FI" b="1" i="1" dirty="0" err="1">
                <a:solidFill>
                  <a:srgbClr val="0C812E"/>
                </a:solidFill>
              </a:rPr>
              <a:t>Pariscramble</a:t>
            </a:r>
            <a:r>
              <a:rPr lang="fi-FI" b="1" i="1" dirty="0">
                <a:solidFill>
                  <a:srgbClr val="0C812E"/>
                </a:solidFill>
              </a:rPr>
              <a:t> 8.5</a:t>
            </a:r>
          </a:p>
        </p:txBody>
      </p:sp>
      <p:sp>
        <p:nvSpPr>
          <p:cNvPr id="4" name="Sisällön paikkamerkki 3">
            <a:extLst>
              <a:ext uri="{FF2B5EF4-FFF2-40B4-BE49-F238E27FC236}">
                <a16:creationId xmlns:a16="http://schemas.microsoft.com/office/drawing/2014/main" id="{45B35557-C6A9-55D6-3162-349C28DDF302}"/>
              </a:ext>
            </a:extLst>
          </p:cNvPr>
          <p:cNvSpPr>
            <a:spLocks noGrp="1"/>
          </p:cNvSpPr>
          <p:nvPr>
            <p:ph sz="half" idx="2"/>
          </p:nvPr>
        </p:nvSpPr>
        <p:spPr/>
        <p:txBody>
          <a:bodyPr>
            <a:normAutofit fontScale="70000" lnSpcReduction="20000"/>
          </a:bodyPr>
          <a:lstStyle/>
          <a:p>
            <a:pPr marL="0" indent="0">
              <a:buClr>
                <a:srgbClr val="0070C0"/>
              </a:buClr>
              <a:buNone/>
            </a:pPr>
            <a:r>
              <a:rPr lang="fi-FI" dirty="0" err="1">
                <a:solidFill>
                  <a:srgbClr val="0C812E"/>
                </a:solidFill>
                <a:cs typeface="Arial" panose="020B0604020202020204" pitchFamily="34" charset="0"/>
              </a:rPr>
              <a:t>Pariscramblekisa</a:t>
            </a:r>
            <a:r>
              <a:rPr lang="fi-FI" dirty="0">
                <a:solidFill>
                  <a:srgbClr val="0C812E"/>
                </a:solidFill>
                <a:cs typeface="Arial" panose="020B0604020202020204" pitchFamily="34" charset="0"/>
              </a:rPr>
              <a:t> pelataan Freamilla perättäislähtöinä alkaen klo 10.00</a:t>
            </a:r>
          </a:p>
          <a:p>
            <a:pPr>
              <a:buClr>
                <a:srgbClr val="0070C0"/>
              </a:buClr>
              <a:buFont typeface="Wingdings" pitchFamily="2" charset="2"/>
              <a:buChar char="§"/>
            </a:pPr>
            <a:r>
              <a:rPr lang="fi-FI" dirty="0">
                <a:solidFill>
                  <a:srgbClr val="0C812E"/>
                </a:solidFill>
                <a:cs typeface="Arial" panose="020B0604020202020204" pitchFamily="34" charset="0"/>
              </a:rPr>
              <a:t>Pelaajat saavat muodostaa parin haluamansa pelikaverin kanssa tai vastaanotossa valitaan pari.</a:t>
            </a:r>
          </a:p>
          <a:p>
            <a:pPr>
              <a:buClr>
                <a:srgbClr val="0070C0"/>
              </a:buClr>
              <a:buFont typeface="Wingdings" pitchFamily="2" charset="2"/>
              <a:buChar char="§"/>
            </a:pPr>
            <a:r>
              <a:rPr lang="fi-FI" dirty="0">
                <a:solidFill>
                  <a:srgbClr val="0C812E"/>
                </a:solidFill>
                <a:cs typeface="Arial" panose="020B0604020202020204" pitchFamily="34" charset="0"/>
              </a:rPr>
              <a:t>Tasoitus: 25% molempien pelaajien tasoituksesta - ei kuitenkaan suurempi kuin pienimmän tasoitus.</a:t>
            </a:r>
          </a:p>
          <a:p>
            <a:pPr>
              <a:buClr>
                <a:srgbClr val="0070C0"/>
              </a:buClr>
              <a:buFont typeface="Wingdings" pitchFamily="2" charset="2"/>
              <a:buChar char="§"/>
            </a:pPr>
            <a:r>
              <a:rPr lang="fi-FI" dirty="0">
                <a:solidFill>
                  <a:srgbClr val="0C812E"/>
                </a:solidFill>
                <a:cs typeface="Arial" panose="020B0604020202020204" pitchFamily="34" charset="0"/>
              </a:rPr>
              <a:t>Kolme parasta paria palkitaan lounaslipukkeilla molemmissa kisoissa, jos osallistujia on vähintään 10 paria. Jos pareja on 5-9, palkitaan kaksi paria ja jos alle 4 paria, lounaslipukkeet saa yksi pari.</a:t>
            </a:r>
          </a:p>
          <a:p>
            <a:endParaRPr lang="fi-FI" dirty="0"/>
          </a:p>
        </p:txBody>
      </p:sp>
      <p:pic>
        <p:nvPicPr>
          <p:cNvPr id="3" name="Sisällön paikkamerkki 2">
            <a:extLst>
              <a:ext uri="{FF2B5EF4-FFF2-40B4-BE49-F238E27FC236}">
                <a16:creationId xmlns:a16="http://schemas.microsoft.com/office/drawing/2014/main" id="{3F43151A-7450-9ABB-1987-43E3AF4D6A40}"/>
              </a:ext>
            </a:extLst>
          </p:cNvPr>
          <p:cNvPicPr>
            <a:picLocks noGrp="1" noChangeAspect="1"/>
          </p:cNvPicPr>
          <p:nvPr>
            <p:ph sz="half" idx="1"/>
          </p:nvPr>
        </p:nvPicPr>
        <p:blipFill>
          <a:blip r:embed="rId2"/>
          <a:stretch>
            <a:fillRect/>
          </a:stretch>
        </p:blipFill>
        <p:spPr>
          <a:xfrm>
            <a:off x="457200" y="1224366"/>
            <a:ext cx="3866827" cy="5238427"/>
          </a:xfrm>
          <a:prstGeom prst="rect">
            <a:avLst/>
          </a:prstGeom>
        </p:spPr>
      </p:pic>
    </p:spTree>
    <p:extLst>
      <p:ext uri="{BB962C8B-B14F-4D97-AF65-F5344CB8AC3E}">
        <p14:creationId xmlns:p14="http://schemas.microsoft.com/office/powerpoint/2010/main" val="145741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66E27E-F326-FE2C-3CA9-8BDA776D5E1C}"/>
              </a:ext>
            </a:extLst>
          </p:cNvPr>
          <p:cNvSpPr>
            <a:spLocks noGrp="1"/>
          </p:cNvSpPr>
          <p:nvPr>
            <p:ph type="title"/>
          </p:nvPr>
        </p:nvSpPr>
        <p:spPr>
          <a:xfrm>
            <a:off x="457200" y="424540"/>
            <a:ext cx="8229600" cy="722335"/>
          </a:xfrm>
        </p:spPr>
        <p:txBody>
          <a:bodyPr>
            <a:normAutofit fontScale="90000"/>
          </a:bodyPr>
          <a:lstStyle/>
          <a:p>
            <a:r>
              <a:rPr lang="fi-FI" b="1" i="1" dirty="0">
                <a:solidFill>
                  <a:srgbClr val="0C812E"/>
                </a:solidFill>
              </a:rPr>
              <a:t>Viikkokilpailu 15.5-2.10 klo 10.00 </a:t>
            </a:r>
          </a:p>
        </p:txBody>
      </p:sp>
      <p:sp>
        <p:nvSpPr>
          <p:cNvPr id="4" name="Sisällön paikkamerkki 3">
            <a:extLst>
              <a:ext uri="{FF2B5EF4-FFF2-40B4-BE49-F238E27FC236}">
                <a16:creationId xmlns:a16="http://schemas.microsoft.com/office/drawing/2014/main" id="{1E53E841-104D-BB9E-FA45-43EC44FA5C1C}"/>
              </a:ext>
            </a:extLst>
          </p:cNvPr>
          <p:cNvSpPr>
            <a:spLocks noGrp="1"/>
          </p:cNvSpPr>
          <p:nvPr>
            <p:ph sz="half" idx="2"/>
          </p:nvPr>
        </p:nvSpPr>
        <p:spPr>
          <a:xfrm>
            <a:off x="4572000" y="1255363"/>
            <a:ext cx="4114800" cy="5393410"/>
          </a:xfrm>
        </p:spPr>
        <p:txBody>
          <a:bodyPr>
            <a:noAutofit/>
          </a:bodyPr>
          <a:lstStyle/>
          <a:p>
            <a:pPr marL="0" lvl="0" indent="0">
              <a:lnSpc>
                <a:spcPct val="110000"/>
              </a:lnSpc>
              <a:buClr>
                <a:srgbClr val="0070C0"/>
              </a:buClr>
              <a:buSzPct val="50000"/>
              <a:buNone/>
            </a:pPr>
            <a:r>
              <a:rPr lang="fi-FI" sz="1600" dirty="0">
                <a:solidFill>
                  <a:srgbClr val="0C812E"/>
                </a:solidFill>
                <a:cs typeface="Arial" panose="020B0604020202020204" pitchFamily="34" charset="0"/>
              </a:rPr>
              <a:t>Sarjat: Naiset, Miehet, valinnainen tii</a:t>
            </a:r>
          </a:p>
          <a:p>
            <a:pPr>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Pelimuoto:  PB ja tasoituksellinen lyöntipeli (</a:t>
            </a:r>
            <a:r>
              <a:rPr lang="fi-FI" sz="1600" dirty="0" err="1">
                <a:solidFill>
                  <a:srgbClr val="0C812E"/>
                </a:solidFill>
                <a:cs typeface="Arial" panose="020B0604020202020204" pitchFamily="34" charset="0"/>
              </a:rPr>
              <a:t>max</a:t>
            </a:r>
            <a:r>
              <a:rPr lang="fi-FI" sz="1600" dirty="0">
                <a:solidFill>
                  <a:srgbClr val="0C812E"/>
                </a:solidFill>
                <a:cs typeface="Arial" panose="020B0604020202020204" pitchFamily="34" charset="0"/>
              </a:rPr>
              <a:t> tuplapar+1)	</a:t>
            </a:r>
          </a:p>
          <a:p>
            <a:pPr marL="0" indent="0">
              <a:lnSpc>
                <a:spcPct val="110000"/>
              </a:lnSpc>
              <a:buClr>
                <a:srgbClr val="0070C0"/>
              </a:buClr>
              <a:buSzPct val="50000"/>
              <a:buNone/>
            </a:pPr>
            <a:r>
              <a:rPr lang="fi-FI" sz="1600" dirty="0">
                <a:solidFill>
                  <a:srgbClr val="0C812E"/>
                </a:solidFill>
                <a:cs typeface="Arial" panose="020B0604020202020204" pitchFamily="34" charset="0"/>
              </a:rPr>
              <a:t>        </a:t>
            </a:r>
            <a:r>
              <a:rPr lang="fi-FI" sz="1600" dirty="0" err="1">
                <a:solidFill>
                  <a:srgbClr val="0C812E"/>
                </a:solidFill>
                <a:cs typeface="Arial" panose="020B0604020202020204" pitchFamily="34" charset="0"/>
              </a:rPr>
              <a:t>Scrachkisa</a:t>
            </a:r>
            <a:r>
              <a:rPr lang="fi-FI" sz="1600" dirty="0">
                <a:solidFill>
                  <a:srgbClr val="0C812E"/>
                </a:solidFill>
                <a:cs typeface="Arial" panose="020B0604020202020204" pitchFamily="34" charset="0"/>
              </a:rPr>
              <a:t> erikseen läpi kauden</a:t>
            </a:r>
          </a:p>
          <a:p>
            <a:pPr lvl="0">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Osallistumismaksu: 5 € / hlö, Lounastapaamisissa 12 €/hlö</a:t>
            </a:r>
          </a:p>
          <a:p>
            <a:pPr lvl="0">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Ilmoittautuminen perjantai-iltaan mennessä. Jos </a:t>
            </a:r>
            <a:r>
              <a:rPr lang="fi-FI" sz="1600" dirty="0" err="1">
                <a:solidFill>
                  <a:srgbClr val="0C812E"/>
                </a:solidFill>
                <a:cs typeface="Arial" panose="020B0604020202020204" pitchFamily="34" charset="0"/>
              </a:rPr>
              <a:t>ilmoittudutaan</a:t>
            </a:r>
            <a:r>
              <a:rPr lang="fi-FI" sz="1600" dirty="0">
                <a:solidFill>
                  <a:srgbClr val="0C812E"/>
                </a:solidFill>
                <a:cs typeface="Arial" panose="020B0604020202020204" pitchFamily="34" charset="0"/>
              </a:rPr>
              <a:t> myöhässä, sijoitetaan pelaaja aina viimeiseen peliryhmään tai perustetaan uusi ryhmä, jossa pelaajia tulee olla vähintään kaksi.</a:t>
            </a:r>
          </a:p>
          <a:p>
            <a:pPr>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Erillisen aikataulun mukaisesti edetään läpi kauden. Naiset pelaavat kerran kuussa </a:t>
            </a:r>
            <a:r>
              <a:rPr lang="fi-FI" sz="1600" dirty="0" err="1">
                <a:solidFill>
                  <a:srgbClr val="0C812E"/>
                </a:solidFill>
                <a:cs typeface="Arial" panose="020B0604020202020204" pitchFamily="34" charset="0"/>
              </a:rPr>
              <a:t>Freamia</a:t>
            </a:r>
            <a:r>
              <a:rPr lang="fi-FI" sz="1600" dirty="0">
                <a:solidFill>
                  <a:srgbClr val="0C812E"/>
                </a:solidFill>
                <a:cs typeface="Arial" panose="020B0604020202020204" pitchFamily="34" charset="0"/>
              </a:rPr>
              <a:t>, miehet 2 kertaa. Kerran kuussa kaikille  tasoituksellinen lp, muuten </a:t>
            </a:r>
            <a:r>
              <a:rPr lang="fi-FI" sz="1600" dirty="0" err="1">
                <a:solidFill>
                  <a:srgbClr val="0C812E"/>
                </a:solidFill>
                <a:cs typeface="Arial" panose="020B0604020202020204" pitchFamily="34" charset="0"/>
              </a:rPr>
              <a:t>pb</a:t>
            </a:r>
            <a:r>
              <a:rPr lang="fi-FI" sz="1600" dirty="0">
                <a:solidFill>
                  <a:srgbClr val="0C812E"/>
                </a:solidFill>
                <a:cs typeface="Arial" panose="020B0604020202020204" pitchFamily="34" charset="0"/>
              </a:rPr>
              <a:t>.</a:t>
            </a:r>
          </a:p>
          <a:p>
            <a:pPr>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Yhteislähtö kerran kuussa lounaineen.</a:t>
            </a:r>
            <a:endParaRPr lang="fi-FI" sz="1600" dirty="0">
              <a:solidFill>
                <a:srgbClr val="0C812E"/>
              </a:solidFill>
            </a:endParaRPr>
          </a:p>
        </p:txBody>
      </p:sp>
      <p:pic>
        <p:nvPicPr>
          <p:cNvPr id="7" name="Sisällön paikkamerkki 6">
            <a:extLst>
              <a:ext uri="{FF2B5EF4-FFF2-40B4-BE49-F238E27FC236}">
                <a16:creationId xmlns:a16="http://schemas.microsoft.com/office/drawing/2014/main" id="{6A61DC00-BD81-C002-DDC6-2B6DC81BA8F7}"/>
              </a:ext>
            </a:extLst>
          </p:cNvPr>
          <p:cNvPicPr>
            <a:picLocks noGrp="1" noChangeAspect="1"/>
          </p:cNvPicPr>
          <p:nvPr>
            <p:ph sz="half" idx="1"/>
          </p:nvPr>
        </p:nvPicPr>
        <p:blipFill>
          <a:blip r:embed="rId3"/>
          <a:stretch>
            <a:fillRect/>
          </a:stretch>
        </p:blipFill>
        <p:spPr>
          <a:xfrm>
            <a:off x="457200" y="1255364"/>
            <a:ext cx="3882325" cy="5522934"/>
          </a:xfrm>
          <a:prstGeom prst="rect">
            <a:avLst/>
          </a:prstGeom>
        </p:spPr>
      </p:pic>
    </p:spTree>
    <p:extLst>
      <p:ext uri="{BB962C8B-B14F-4D97-AF65-F5344CB8AC3E}">
        <p14:creationId xmlns:p14="http://schemas.microsoft.com/office/powerpoint/2010/main" val="39297802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D165E5DD-2EA0-AE67-DFBF-C994C8B75977}"/>
              </a:ext>
            </a:extLst>
          </p:cNvPr>
          <p:cNvPicPr>
            <a:picLocks noChangeAspect="1"/>
          </p:cNvPicPr>
          <p:nvPr/>
        </p:nvPicPr>
        <p:blipFill>
          <a:blip r:embed="rId2"/>
          <a:stretch>
            <a:fillRect/>
          </a:stretch>
        </p:blipFill>
        <p:spPr>
          <a:xfrm>
            <a:off x="511444" y="0"/>
            <a:ext cx="8105614" cy="6858000"/>
          </a:xfrm>
          <a:prstGeom prst="rect">
            <a:avLst/>
          </a:prstGeom>
        </p:spPr>
      </p:pic>
    </p:spTree>
    <p:extLst>
      <p:ext uri="{BB962C8B-B14F-4D97-AF65-F5344CB8AC3E}">
        <p14:creationId xmlns:p14="http://schemas.microsoft.com/office/powerpoint/2010/main" val="3064012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8FAF8C-0A92-3F22-85DF-82917229F74A}"/>
              </a:ext>
            </a:extLst>
          </p:cNvPr>
          <p:cNvSpPr>
            <a:spLocks noGrp="1"/>
          </p:cNvSpPr>
          <p:nvPr>
            <p:ph type="title"/>
          </p:nvPr>
        </p:nvSpPr>
        <p:spPr>
          <a:xfrm>
            <a:off x="457200" y="0"/>
            <a:ext cx="8229600" cy="852407"/>
          </a:xfrm>
          <a:ln>
            <a:solidFill>
              <a:srgbClr val="0C812E"/>
            </a:solidFill>
          </a:ln>
        </p:spPr>
        <p:txBody>
          <a:bodyPr>
            <a:normAutofit fontScale="90000"/>
          </a:bodyPr>
          <a:lstStyle/>
          <a:p>
            <a:pPr lvl="0">
              <a:lnSpc>
                <a:spcPct val="90000"/>
              </a:lnSpc>
              <a:spcBef>
                <a:spcPct val="20000"/>
              </a:spcBef>
            </a:pPr>
            <a:br>
              <a:rPr lang="fi-FI" sz="3600" b="1" i="1" dirty="0">
                <a:solidFill>
                  <a:srgbClr val="0C812E"/>
                </a:solidFill>
                <a:ea typeface="+mn-ea"/>
                <a:cs typeface="Arial" panose="020B0604020202020204" pitchFamily="34" charset="0"/>
              </a:rPr>
            </a:br>
            <a:r>
              <a:rPr lang="fi-FI" sz="3600" b="1" i="1" dirty="0">
                <a:solidFill>
                  <a:srgbClr val="0C812E"/>
                </a:solidFill>
                <a:ea typeface="+mn-ea"/>
                <a:cs typeface="Arial" panose="020B0604020202020204" pitchFamily="34" charset="0"/>
              </a:rPr>
              <a:t>Viikkokilpailu maanantaisin 15.5 - 2.10</a:t>
            </a:r>
            <a:br>
              <a:rPr lang="fi-FI" sz="3600" b="1" i="1" dirty="0">
                <a:solidFill>
                  <a:srgbClr val="0070C0"/>
                </a:solidFill>
                <a:ea typeface="+mn-ea"/>
                <a:cs typeface="Arial" panose="020B0604020202020204" pitchFamily="34" charset="0"/>
              </a:rPr>
            </a:br>
            <a:endParaRPr lang="fi-FI" dirty="0"/>
          </a:p>
        </p:txBody>
      </p:sp>
      <p:sp>
        <p:nvSpPr>
          <p:cNvPr id="5" name="Sisällön paikkamerkki 4">
            <a:extLst>
              <a:ext uri="{FF2B5EF4-FFF2-40B4-BE49-F238E27FC236}">
                <a16:creationId xmlns:a16="http://schemas.microsoft.com/office/drawing/2014/main" id="{061C6B74-99D4-B845-0B7D-A34D5D8743ED}"/>
              </a:ext>
            </a:extLst>
          </p:cNvPr>
          <p:cNvSpPr>
            <a:spLocks noGrp="1"/>
          </p:cNvSpPr>
          <p:nvPr>
            <p:ph sz="half" idx="1"/>
          </p:nvPr>
        </p:nvSpPr>
        <p:spPr>
          <a:xfrm>
            <a:off x="457200" y="1022888"/>
            <a:ext cx="4038600" cy="5486400"/>
          </a:xfrm>
          <a:ln>
            <a:solidFill>
              <a:srgbClr val="0C812E"/>
            </a:solidFill>
          </a:ln>
        </p:spPr>
        <p:txBody>
          <a:bodyPr>
            <a:noAutofit/>
          </a:bodyPr>
          <a:lstStyle/>
          <a:p>
            <a:pPr marL="0" lvl="0" indent="0">
              <a:lnSpc>
                <a:spcPct val="110000"/>
              </a:lnSpc>
              <a:buClr>
                <a:srgbClr val="0070C0"/>
              </a:buClr>
              <a:buSzPct val="50000"/>
              <a:buNone/>
            </a:pPr>
            <a:r>
              <a:rPr lang="fi-FI" sz="2000" dirty="0">
                <a:solidFill>
                  <a:srgbClr val="0C812E"/>
                </a:solidFill>
                <a:cs typeface="Arial" panose="020B0604020202020204" pitchFamily="34" charset="0"/>
              </a:rPr>
              <a:t>	Palkinnot</a:t>
            </a:r>
          </a:p>
          <a:p>
            <a:pPr lvl="0">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Joka viikko palkitaan molempien sarjojen kolme parasta ravintolan lounaskortilla, jos osallistujia on vähintään 10. Jos osallistujia on 5-9 saa kaksi parasta lipukkeen ja jos 1-4 osallistujaa, paras palkitaan lipukkeella.</a:t>
            </a:r>
          </a:p>
          <a:p>
            <a:pPr lvl="0">
              <a:lnSpc>
                <a:spcPct val="110000"/>
              </a:lnSpc>
              <a:buClr>
                <a:srgbClr val="0070C0"/>
              </a:buClr>
              <a:buSzPct val="50000"/>
              <a:buFont typeface="Wingdings" pitchFamily="2" charset="2"/>
              <a:buChar char="§"/>
            </a:pPr>
            <a:r>
              <a:rPr lang="fi-FI" sz="1600" dirty="0">
                <a:solidFill>
                  <a:srgbClr val="0C812E"/>
                </a:solidFill>
                <a:cs typeface="Arial" panose="020B0604020202020204" pitchFamily="34" charset="0"/>
              </a:rPr>
              <a:t>Kolme koko kauden parasta per sarja palkitaan kauden päätyttyä.</a:t>
            </a:r>
          </a:p>
          <a:p>
            <a:pPr lvl="0">
              <a:lnSpc>
                <a:spcPct val="110000"/>
              </a:lnSpc>
              <a:buClr>
                <a:srgbClr val="9C2776"/>
              </a:buClr>
              <a:buSzPct val="50000"/>
              <a:buFont typeface="Wingdings" pitchFamily="2" charset="2"/>
              <a:buChar char="§"/>
            </a:pPr>
            <a:r>
              <a:rPr lang="fi-FI" sz="1600" dirty="0">
                <a:solidFill>
                  <a:srgbClr val="0C812E"/>
                </a:solidFill>
              </a:rPr>
              <a:t>Finaalikisassa 2.10 arvotaan </a:t>
            </a:r>
            <a:r>
              <a:rPr lang="fi-FI" sz="1600" dirty="0" err="1">
                <a:solidFill>
                  <a:srgbClr val="0C812E"/>
                </a:solidFill>
              </a:rPr>
              <a:t>Matrix</a:t>
            </a:r>
            <a:r>
              <a:rPr lang="fi-FI" sz="1600" dirty="0">
                <a:solidFill>
                  <a:srgbClr val="0C812E"/>
                </a:solidFill>
              </a:rPr>
              <a:t> Golfmatkojen Belekin matka (ilman lentoja).</a:t>
            </a:r>
          </a:p>
          <a:p>
            <a:pPr lvl="0">
              <a:lnSpc>
                <a:spcPct val="110000"/>
              </a:lnSpc>
              <a:buClr>
                <a:srgbClr val="9C2776"/>
              </a:buClr>
              <a:buSzPct val="50000"/>
              <a:buFont typeface="Wingdings" pitchFamily="2" charset="2"/>
              <a:buChar char="§"/>
            </a:pPr>
            <a:r>
              <a:rPr lang="fi-FI" sz="1600" dirty="0">
                <a:solidFill>
                  <a:srgbClr val="0C812E"/>
                </a:solidFill>
              </a:rPr>
              <a:t>Viikkokisan jokainen osallistuminen antaa yhden arvan arvontapalkintoon. Vähintään kymmeneen osakilpailuun osallistuminen oikeuttaa arvontaan.</a:t>
            </a:r>
          </a:p>
          <a:p>
            <a:pPr lvl="0">
              <a:lnSpc>
                <a:spcPct val="110000"/>
              </a:lnSpc>
              <a:buClr>
                <a:srgbClr val="9C2776"/>
              </a:buClr>
              <a:buSzPct val="50000"/>
              <a:buFont typeface="Wingdings" pitchFamily="2" charset="2"/>
              <a:buChar char="§"/>
            </a:pPr>
            <a:r>
              <a:rPr lang="fi-FI" sz="1600" dirty="0">
                <a:solidFill>
                  <a:srgbClr val="0C812E"/>
                </a:solidFill>
              </a:rPr>
              <a:t>Koko kauden erillisen </a:t>
            </a:r>
            <a:r>
              <a:rPr lang="fi-FI" sz="1600" dirty="0" err="1">
                <a:solidFill>
                  <a:srgbClr val="0C812E"/>
                </a:solidFill>
              </a:rPr>
              <a:t>scrachkisan</a:t>
            </a:r>
            <a:r>
              <a:rPr lang="fi-FI" sz="1600" dirty="0">
                <a:solidFill>
                  <a:srgbClr val="0C812E"/>
                </a:solidFill>
              </a:rPr>
              <a:t> sarjojen kolme parasta palkitaan finaalissa. </a:t>
            </a:r>
          </a:p>
          <a:p>
            <a:endParaRPr lang="fi-FI" sz="1600" dirty="0"/>
          </a:p>
        </p:txBody>
      </p:sp>
      <p:sp>
        <p:nvSpPr>
          <p:cNvPr id="6" name="Sisällön paikkamerkki 5">
            <a:extLst>
              <a:ext uri="{FF2B5EF4-FFF2-40B4-BE49-F238E27FC236}">
                <a16:creationId xmlns:a16="http://schemas.microsoft.com/office/drawing/2014/main" id="{4D9BEBB7-722E-7833-66F9-BA68A05B24D9}"/>
              </a:ext>
            </a:extLst>
          </p:cNvPr>
          <p:cNvSpPr>
            <a:spLocks noGrp="1"/>
          </p:cNvSpPr>
          <p:nvPr>
            <p:ph sz="half" idx="2"/>
          </p:nvPr>
        </p:nvSpPr>
        <p:spPr>
          <a:xfrm>
            <a:off x="4648200" y="1022888"/>
            <a:ext cx="4038600" cy="5486400"/>
          </a:xfrm>
          <a:ln>
            <a:solidFill>
              <a:srgbClr val="0C812E"/>
            </a:solidFill>
          </a:ln>
        </p:spPr>
        <p:txBody>
          <a:bodyPr>
            <a:normAutofit fontScale="70000" lnSpcReduction="20000"/>
          </a:bodyPr>
          <a:lstStyle/>
          <a:p>
            <a:pPr marL="0" lvl="0" indent="0">
              <a:lnSpc>
                <a:spcPct val="110000"/>
              </a:lnSpc>
              <a:buClr>
                <a:srgbClr val="0070C0"/>
              </a:buClr>
              <a:buSzPct val="50000"/>
              <a:buNone/>
            </a:pPr>
            <a:r>
              <a:rPr lang="fi-FI" sz="2900" dirty="0">
                <a:solidFill>
                  <a:srgbClr val="0C812E"/>
                </a:solidFill>
                <a:cs typeface="Arial" panose="020B0604020202020204" pitchFamily="34" charset="0"/>
              </a:rPr>
              <a:t>	Rankingpisteet</a:t>
            </a:r>
          </a:p>
          <a:p>
            <a:pPr lvl="0">
              <a:lnSpc>
                <a:spcPct val="110000"/>
              </a:lnSpc>
              <a:buClr>
                <a:srgbClr val="0070C0"/>
              </a:buClr>
              <a:buSzPct val="50000"/>
              <a:buFont typeface="Wingdings" pitchFamily="2" charset="2"/>
              <a:buChar char="§"/>
            </a:pPr>
            <a:r>
              <a:rPr lang="fi-FI" sz="2300" dirty="0">
                <a:solidFill>
                  <a:srgbClr val="0C812E"/>
                </a:solidFill>
                <a:cs typeface="Arial" panose="020B0604020202020204" pitchFamily="34" charset="0"/>
              </a:rPr>
              <a:t>Sarjan voittajalle 15 p, seuraavat 12, 10, 9 jne.</a:t>
            </a:r>
          </a:p>
          <a:p>
            <a:pPr lvl="0">
              <a:lnSpc>
                <a:spcPct val="110000"/>
              </a:lnSpc>
              <a:buClr>
                <a:srgbClr val="0070C0"/>
              </a:buClr>
              <a:buSzPct val="50000"/>
              <a:buFont typeface="Wingdings" pitchFamily="2" charset="2"/>
              <a:buChar char="§"/>
            </a:pPr>
            <a:r>
              <a:rPr lang="fi-FI" sz="2300" dirty="0">
                <a:solidFill>
                  <a:srgbClr val="0C812E"/>
                </a:solidFill>
                <a:cs typeface="Arial" panose="020B0604020202020204" pitchFamily="34" charset="0"/>
              </a:rPr>
              <a:t>Kaikki osallistuneet saavat vähintään yhden pisteen. </a:t>
            </a:r>
          </a:p>
          <a:p>
            <a:pPr lvl="0">
              <a:lnSpc>
                <a:spcPct val="110000"/>
              </a:lnSpc>
              <a:buClr>
                <a:srgbClr val="0070C0"/>
              </a:buClr>
              <a:buSzPct val="50000"/>
              <a:buFont typeface="Wingdings" pitchFamily="2" charset="2"/>
              <a:buChar char="§"/>
            </a:pPr>
            <a:r>
              <a:rPr lang="fi-FI" sz="2300" dirty="0">
                <a:solidFill>
                  <a:srgbClr val="0C812E"/>
                </a:solidFill>
                <a:cs typeface="Arial" panose="020B0604020202020204" pitchFamily="34" charset="0"/>
              </a:rPr>
              <a:t>Kauden kokonaistulokseen lasketaan pelaajan 8 parasta pistemäärää, eli maksimipistemäärä kautta kohden on 120 pistettä.</a:t>
            </a:r>
          </a:p>
          <a:p>
            <a:pPr lvl="0">
              <a:lnSpc>
                <a:spcPct val="110000"/>
              </a:lnSpc>
              <a:buClr>
                <a:srgbClr val="0070C0"/>
              </a:buClr>
              <a:buSzPct val="50000"/>
              <a:buFont typeface="Wingdings" pitchFamily="2" charset="2"/>
              <a:buChar char="§"/>
            </a:pPr>
            <a:r>
              <a:rPr lang="fi-FI" sz="2300" dirty="0">
                <a:solidFill>
                  <a:srgbClr val="0C812E"/>
                </a:solidFill>
                <a:cs typeface="Arial" panose="020B0604020202020204" pitchFamily="34" charset="0"/>
              </a:rPr>
              <a:t>Kolme koko kauden parasta per sarja palkitaan kauden päätyttyä.</a:t>
            </a:r>
          </a:p>
          <a:p>
            <a:pPr lvl="0">
              <a:lnSpc>
                <a:spcPct val="110000"/>
              </a:lnSpc>
              <a:buClr>
                <a:srgbClr val="0070C0"/>
              </a:buClr>
              <a:buSzPct val="50000"/>
              <a:buFont typeface="Wingdings" pitchFamily="2" charset="2"/>
              <a:buChar char="§"/>
            </a:pPr>
            <a:r>
              <a:rPr lang="fi-FI" sz="2300" dirty="0">
                <a:solidFill>
                  <a:srgbClr val="0C812E"/>
                </a:solidFill>
                <a:cs typeface="Arial" panose="020B0604020202020204" pitchFamily="34" charset="0"/>
              </a:rPr>
              <a:t>Mikäli kahdella parhaalla on saman verran sijoituksia kahdeksan joukossa, katsotaan seuraavaksi 9-11 parhaimmat tulokset jne. voittajan selvittämiseksi.</a:t>
            </a:r>
          </a:p>
          <a:p>
            <a:pPr lvl="0">
              <a:lnSpc>
                <a:spcPct val="110000"/>
              </a:lnSpc>
              <a:buClr>
                <a:srgbClr val="0070C0"/>
              </a:buClr>
              <a:buSzPct val="50000"/>
              <a:buFont typeface="Wingdings" pitchFamily="2" charset="2"/>
              <a:buChar char="§"/>
            </a:pPr>
            <a:r>
              <a:rPr lang="fi-FI" sz="2300" dirty="0" err="1">
                <a:solidFill>
                  <a:srgbClr val="0C812E"/>
                </a:solidFill>
                <a:cs typeface="Arial" panose="020B0604020202020204" pitchFamily="34" charset="0"/>
              </a:rPr>
              <a:t>Scrachkisassa</a:t>
            </a:r>
            <a:r>
              <a:rPr lang="fi-FI" sz="2300" dirty="0">
                <a:solidFill>
                  <a:srgbClr val="0C812E"/>
                </a:solidFill>
                <a:cs typeface="Arial" panose="020B0604020202020204" pitchFamily="34" charset="0"/>
              </a:rPr>
              <a:t> jokaisen osakilpailun voittaja saa 3 pistettä, toiseksi tullut 2  ja kolmanneksi tullut 1 pisteen.</a:t>
            </a:r>
          </a:p>
          <a:p>
            <a:pPr lvl="0">
              <a:lnSpc>
                <a:spcPct val="110000"/>
              </a:lnSpc>
              <a:buClr>
                <a:srgbClr val="0070C0"/>
              </a:buClr>
              <a:buSzPct val="50000"/>
              <a:buFont typeface="Wingdings" pitchFamily="2" charset="2"/>
              <a:buChar char="§"/>
            </a:pPr>
            <a:r>
              <a:rPr lang="fi-FI" sz="2300" dirty="0" err="1">
                <a:solidFill>
                  <a:srgbClr val="0C812E"/>
                </a:solidFill>
                <a:cs typeface="Arial" panose="020B0604020202020204" pitchFamily="34" charset="0"/>
              </a:rPr>
              <a:t>Maximipistemäärä</a:t>
            </a:r>
            <a:r>
              <a:rPr lang="fi-FI" sz="2300" dirty="0">
                <a:solidFill>
                  <a:srgbClr val="0C812E"/>
                </a:solidFill>
                <a:cs typeface="Arial" panose="020B0604020202020204" pitchFamily="34" charset="0"/>
              </a:rPr>
              <a:t> tässä sarjassa on 36 pistettä.</a:t>
            </a:r>
          </a:p>
        </p:txBody>
      </p:sp>
    </p:spTree>
    <p:extLst>
      <p:ext uri="{BB962C8B-B14F-4D97-AF65-F5344CB8AC3E}">
        <p14:creationId xmlns:p14="http://schemas.microsoft.com/office/powerpoint/2010/main" val="3577081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55A468-2613-BA05-C4D9-4EC9E7A80DAD}"/>
              </a:ext>
            </a:extLst>
          </p:cNvPr>
          <p:cNvSpPr>
            <a:spLocks noGrp="1"/>
          </p:cNvSpPr>
          <p:nvPr>
            <p:ph type="title"/>
          </p:nvPr>
        </p:nvSpPr>
        <p:spPr>
          <a:xfrm>
            <a:off x="457200" y="0"/>
            <a:ext cx="8229600" cy="960895"/>
          </a:xfrm>
        </p:spPr>
        <p:txBody>
          <a:bodyPr/>
          <a:lstStyle/>
          <a:p>
            <a:r>
              <a:rPr lang="fi-FI" b="1" i="1" dirty="0">
                <a:solidFill>
                  <a:srgbClr val="0C812E"/>
                </a:solidFill>
              </a:rPr>
              <a:t>Lippukilpailu 27.5</a:t>
            </a:r>
          </a:p>
        </p:txBody>
      </p:sp>
      <p:sp>
        <p:nvSpPr>
          <p:cNvPr id="4" name="Sisällön paikkamerkki 3">
            <a:extLst>
              <a:ext uri="{FF2B5EF4-FFF2-40B4-BE49-F238E27FC236}">
                <a16:creationId xmlns:a16="http://schemas.microsoft.com/office/drawing/2014/main" id="{3AFC3799-AE93-B37D-EA11-CD84B3EF1DAF}"/>
              </a:ext>
            </a:extLst>
          </p:cNvPr>
          <p:cNvSpPr>
            <a:spLocks noGrp="1"/>
          </p:cNvSpPr>
          <p:nvPr>
            <p:ph sz="half" idx="2"/>
          </p:nvPr>
        </p:nvSpPr>
        <p:spPr>
          <a:xfrm>
            <a:off x="4648200" y="821410"/>
            <a:ext cx="4038600" cy="5761951"/>
          </a:xfrm>
        </p:spPr>
        <p:txBody>
          <a:bodyPr>
            <a:normAutofit fontScale="92500" lnSpcReduction="20000"/>
          </a:bodyPr>
          <a:lstStyle/>
          <a:p>
            <a:pPr>
              <a:buFont typeface="Wingdings" pitchFamily="2" charset="2"/>
              <a:buChar char="§"/>
            </a:pPr>
            <a:r>
              <a:rPr lang="fi-FI" sz="1600" dirty="0">
                <a:solidFill>
                  <a:srgbClr val="0C812E"/>
                </a:solidFill>
              </a:rPr>
              <a:t>Alkaen klo 10.00</a:t>
            </a:r>
          </a:p>
          <a:p>
            <a:pPr>
              <a:buFont typeface="Wingdings" pitchFamily="2" charset="2"/>
              <a:buChar char="§"/>
            </a:pPr>
            <a:r>
              <a:rPr lang="fi-FI" sz="1600" dirty="0">
                <a:solidFill>
                  <a:srgbClr val="0C812E"/>
                </a:solidFill>
              </a:rPr>
              <a:t>Sarjat: naiset hcp lyöntipeli, punainen tii</a:t>
            </a:r>
          </a:p>
          <a:p>
            <a:pPr marL="0" indent="0">
              <a:buNone/>
            </a:pPr>
            <a:r>
              <a:rPr lang="fi-FI" sz="1600" dirty="0">
                <a:solidFill>
                  <a:srgbClr val="0C812E"/>
                </a:solidFill>
              </a:rPr>
              <a:t>		miehet hcp lyöntipeli, keltainen tii</a:t>
            </a:r>
          </a:p>
          <a:p>
            <a:pPr>
              <a:buFont typeface="Wingdings" pitchFamily="2" charset="2"/>
              <a:buChar char="§"/>
            </a:pPr>
            <a:r>
              <a:rPr lang="fi-FI" sz="1600" i="0" u="none" strike="noStrike" dirty="0">
                <a:solidFill>
                  <a:srgbClr val="0C812E"/>
                </a:solidFill>
                <a:effectLst/>
              </a:rPr>
              <a:t>Lippukilpailussa pelaaja saa käyttöönsä niin monta lyöntiä kuin kentän par on lisättynä omalla pelitasoituksellaan. Esim. kentän par on 72 ja pelaajan oma pelitasoitus on 20, saa hän siis käyttää 92 lyöntiä. Lippukilpailu pelataan lyöntipelinä eli palloon pelattava reikään asti joka väylällä. Tulos on se paikka golfkentällä, johon pelaajan kaikki käytössä olevat lyöntimäärät ovat riittäneet (eli viimeisen lyönnin jälkeen matka pallolta kyseisen väylän reikään). Paikka merkitään pienellä lipulla, jossa on pelaajan nimi tai viheriöllä mitattuna matkana kyseiseen reikään. Mikäli pelaajan viimeinen lyönti päätyy estealueelle, lippu asetetaan kohtaan, jossa pallo viimeksi ylitti estealueen rajan. Jos pelaaja pelaa alle oman tasoituksensa, hän jatkaa peliä toiselle kierrokselle niin kauan kuin lyönnit riittävät. Tällöin myös merkitsijän tulee lähteä mukaan.</a:t>
            </a:r>
          </a:p>
          <a:p>
            <a:pPr>
              <a:buFont typeface="Wingdings" pitchFamily="2" charset="2"/>
              <a:buChar char="§"/>
            </a:pPr>
            <a:r>
              <a:rPr lang="fi-FI" sz="1600" dirty="0">
                <a:solidFill>
                  <a:srgbClr val="0C812E"/>
                </a:solidFill>
              </a:rPr>
              <a:t>Parhaimmat palkitaan lounaan yhteydessä. </a:t>
            </a:r>
          </a:p>
          <a:p>
            <a:pPr>
              <a:buFont typeface="Wingdings" pitchFamily="2" charset="2"/>
              <a:buChar char="§"/>
            </a:pPr>
            <a:r>
              <a:rPr lang="fi-FI" sz="1600" dirty="0">
                <a:solidFill>
                  <a:srgbClr val="0C812E"/>
                </a:solidFill>
              </a:rPr>
              <a:t>Kilpailumaksu: 20 €, sisältää lounaan</a:t>
            </a:r>
          </a:p>
          <a:p>
            <a:pPr>
              <a:buFont typeface="Wingdings" pitchFamily="2" charset="2"/>
              <a:buChar char="§"/>
            </a:pPr>
            <a:r>
              <a:rPr lang="fi-FI" sz="1600" dirty="0">
                <a:solidFill>
                  <a:srgbClr val="0C812E"/>
                </a:solidFill>
              </a:rPr>
              <a:t>Senioritoimikunta: Kirsti Hyytiäinen ja </a:t>
            </a:r>
            <a:r>
              <a:rPr lang="fi-FI" sz="1600" dirty="0" err="1">
                <a:solidFill>
                  <a:srgbClr val="0C812E"/>
                </a:solidFill>
              </a:rPr>
              <a:t>Mellu</a:t>
            </a:r>
            <a:r>
              <a:rPr lang="fi-FI" sz="1600" dirty="0">
                <a:solidFill>
                  <a:srgbClr val="0C812E"/>
                </a:solidFill>
              </a:rPr>
              <a:t> Tompuri</a:t>
            </a:r>
          </a:p>
          <a:p>
            <a:pPr>
              <a:buFont typeface="Wingdings" pitchFamily="2" charset="2"/>
              <a:buChar char="v"/>
            </a:pPr>
            <a:endParaRPr lang="fi-FI" sz="1600" dirty="0"/>
          </a:p>
        </p:txBody>
      </p:sp>
      <p:pic>
        <p:nvPicPr>
          <p:cNvPr id="3" name="Sisällön paikkamerkki 2">
            <a:extLst>
              <a:ext uri="{FF2B5EF4-FFF2-40B4-BE49-F238E27FC236}">
                <a16:creationId xmlns:a16="http://schemas.microsoft.com/office/drawing/2014/main" id="{02A474DF-BE69-6930-D397-B42B08F45F8A}"/>
              </a:ext>
            </a:extLst>
          </p:cNvPr>
          <p:cNvPicPr>
            <a:picLocks noGrp="1" noChangeAspect="1"/>
          </p:cNvPicPr>
          <p:nvPr>
            <p:ph sz="half" idx="1"/>
          </p:nvPr>
        </p:nvPicPr>
        <p:blipFill>
          <a:blip r:embed="rId3"/>
          <a:stretch>
            <a:fillRect/>
          </a:stretch>
        </p:blipFill>
        <p:spPr>
          <a:xfrm>
            <a:off x="457200" y="821410"/>
            <a:ext cx="4038600" cy="5761951"/>
          </a:xfrm>
          <a:prstGeom prst="rect">
            <a:avLst/>
          </a:prstGeom>
        </p:spPr>
      </p:pic>
    </p:spTree>
    <p:extLst>
      <p:ext uri="{BB962C8B-B14F-4D97-AF65-F5344CB8AC3E}">
        <p14:creationId xmlns:p14="http://schemas.microsoft.com/office/powerpoint/2010/main" val="37242037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Kuva, joka sisältää kohteen ruoho, ulko, vesi, kenttä&#10;&#10;Kuvaus luotu automaattisesti">
            <a:extLst>
              <a:ext uri="{FF2B5EF4-FFF2-40B4-BE49-F238E27FC236}">
                <a16:creationId xmlns:a16="http://schemas.microsoft.com/office/drawing/2014/main" id="{D7262FEF-DE2A-465D-ABCD-3EEE1E78414A}"/>
              </a:ext>
            </a:extLst>
          </p:cNvPr>
          <p:cNvPicPr>
            <a:picLocks noGrp="1" noChangeAspect="1"/>
          </p:cNvPicPr>
          <p:nvPr>
            <p:ph type="pic" sz="quarter" idx="12"/>
          </p:nvPr>
        </p:nvPicPr>
        <p:blipFill>
          <a:blip r:embed="rId2"/>
          <a:srcRect t="7042" b="7042"/>
          <a:stretch>
            <a:fillRect/>
          </a:stretch>
        </p:blipFill>
        <p:spPr>
          <a:xfrm>
            <a:off x="0" y="427760"/>
            <a:ext cx="9144000" cy="5222875"/>
          </a:xfrm>
        </p:spPr>
      </p:pic>
      <p:sp>
        <p:nvSpPr>
          <p:cNvPr id="2" name="Suorakulmio 1">
            <a:extLst>
              <a:ext uri="{FF2B5EF4-FFF2-40B4-BE49-F238E27FC236}">
                <a16:creationId xmlns:a16="http://schemas.microsoft.com/office/drawing/2014/main" id="{73019F15-8E77-7005-657C-63F321945990}"/>
              </a:ext>
            </a:extLst>
          </p:cNvPr>
          <p:cNvSpPr/>
          <p:nvPr/>
        </p:nvSpPr>
        <p:spPr>
          <a:xfrm>
            <a:off x="960895" y="2038662"/>
            <a:ext cx="7222210" cy="3231654"/>
          </a:xfrm>
          <a:prstGeom prst="rect">
            <a:avLst/>
          </a:prstGeom>
        </p:spPr>
        <p:txBody>
          <a:bodyPr wrap="square">
            <a:spAutoFit/>
          </a:bodyPr>
          <a:lstStyle/>
          <a:p>
            <a:r>
              <a:rPr lang="fi-FI" sz="3600" b="1" dirty="0">
                <a:solidFill>
                  <a:schemeClr val="bg1"/>
                </a:solidFill>
                <a:latin typeface="+mj-lt"/>
              </a:rPr>
              <a:t>Senioreiden seuraottelut</a:t>
            </a:r>
            <a:r>
              <a:rPr lang="fi-FI" sz="2800" b="1" dirty="0">
                <a:solidFill>
                  <a:schemeClr val="bg1"/>
                </a:solidFill>
                <a:latin typeface="+mj-lt"/>
              </a:rPr>
              <a:t> </a:t>
            </a:r>
          </a:p>
          <a:p>
            <a:r>
              <a:rPr lang="fi-FI" sz="2800" b="1" dirty="0">
                <a:solidFill>
                  <a:schemeClr val="bg1"/>
                </a:solidFill>
                <a:latin typeface="+mj-lt"/>
              </a:rPr>
              <a:t>20.6		</a:t>
            </a:r>
            <a:r>
              <a:rPr lang="fi-FI" sz="2800" b="1" dirty="0" err="1">
                <a:solidFill>
                  <a:schemeClr val="bg1"/>
                </a:solidFill>
                <a:latin typeface="+mj-lt"/>
              </a:rPr>
              <a:t>Nordcenter</a:t>
            </a:r>
            <a:r>
              <a:rPr lang="fi-FI" sz="2800" b="1" dirty="0">
                <a:solidFill>
                  <a:schemeClr val="bg1"/>
                </a:solidFill>
                <a:latin typeface="+mj-lt"/>
              </a:rPr>
              <a:t>-Tapiola (sen. miehet)</a:t>
            </a:r>
          </a:p>
          <a:p>
            <a:r>
              <a:rPr lang="fi-FI" sz="2800" b="1" dirty="0">
                <a:solidFill>
                  <a:schemeClr val="bg1"/>
                </a:solidFill>
              </a:rPr>
              <a:t>27.6		</a:t>
            </a:r>
            <a:r>
              <a:rPr lang="fi-FI" sz="2800" b="1" dirty="0" err="1">
                <a:solidFill>
                  <a:schemeClr val="bg1"/>
                </a:solidFill>
              </a:rPr>
              <a:t>Nordcenter-Sarfvik</a:t>
            </a:r>
            <a:r>
              <a:rPr lang="fi-FI" sz="2800" b="1" dirty="0">
                <a:solidFill>
                  <a:schemeClr val="bg1"/>
                </a:solidFill>
              </a:rPr>
              <a:t>		Tuula	</a:t>
            </a:r>
          </a:p>
          <a:p>
            <a:r>
              <a:rPr lang="fi-FI" sz="2800" b="1" dirty="0">
                <a:solidFill>
                  <a:schemeClr val="bg1"/>
                </a:solidFill>
              </a:rPr>
              <a:t>26.7		</a:t>
            </a:r>
            <a:r>
              <a:rPr lang="fi-FI" sz="2800" b="1" dirty="0" err="1">
                <a:solidFill>
                  <a:schemeClr val="bg1"/>
                </a:solidFill>
              </a:rPr>
              <a:t>Nordcenter-Pickala</a:t>
            </a:r>
            <a:r>
              <a:rPr lang="fi-FI" sz="2800" b="1" dirty="0">
                <a:solidFill>
                  <a:schemeClr val="bg1"/>
                </a:solidFill>
              </a:rPr>
              <a:t>		Yrjö</a:t>
            </a:r>
          </a:p>
          <a:p>
            <a:r>
              <a:rPr lang="fi-FI" sz="2800" b="1" dirty="0">
                <a:solidFill>
                  <a:schemeClr val="bg1"/>
                </a:solidFill>
              </a:rPr>
              <a:t>3.8		</a:t>
            </a:r>
            <a:r>
              <a:rPr lang="fi-FI" sz="2800" b="1" dirty="0" err="1">
                <a:solidFill>
                  <a:schemeClr val="bg1"/>
                </a:solidFill>
              </a:rPr>
              <a:t>St.Laurence</a:t>
            </a:r>
            <a:r>
              <a:rPr lang="fi-FI" sz="2800" b="1" dirty="0">
                <a:solidFill>
                  <a:schemeClr val="bg1"/>
                </a:solidFill>
              </a:rPr>
              <a:t> –Tali-NGCC	Tuula</a:t>
            </a:r>
          </a:p>
          <a:p>
            <a:r>
              <a:rPr lang="fi-FI" sz="2800" b="1" dirty="0">
                <a:solidFill>
                  <a:schemeClr val="bg1"/>
                </a:solidFill>
              </a:rPr>
              <a:t>9.8		</a:t>
            </a:r>
            <a:r>
              <a:rPr lang="fi-FI" sz="2800" b="1" dirty="0" err="1">
                <a:solidFill>
                  <a:schemeClr val="bg1"/>
                </a:solidFill>
              </a:rPr>
              <a:t>Hills-</a:t>
            </a:r>
            <a:r>
              <a:rPr lang="fi-FI" sz="2800" b="1" dirty="0">
                <a:solidFill>
                  <a:schemeClr val="bg1"/>
                </a:solidFill>
              </a:rPr>
              <a:t> </a:t>
            </a:r>
            <a:r>
              <a:rPr lang="fi-FI" sz="2800" b="1" dirty="0" err="1">
                <a:solidFill>
                  <a:schemeClr val="bg1"/>
                </a:solidFill>
              </a:rPr>
              <a:t>Nordcenter</a:t>
            </a:r>
            <a:r>
              <a:rPr lang="fi-FI" sz="2800" b="1" dirty="0">
                <a:solidFill>
                  <a:schemeClr val="bg1"/>
                </a:solidFill>
              </a:rPr>
              <a:t>			</a:t>
            </a:r>
            <a:r>
              <a:rPr lang="fi-FI" sz="2800" b="1" dirty="0" err="1">
                <a:solidFill>
                  <a:schemeClr val="bg1"/>
                </a:solidFill>
              </a:rPr>
              <a:t>Mellu</a:t>
            </a:r>
            <a:endParaRPr lang="fi-FI" sz="2800" b="1" dirty="0">
              <a:solidFill>
                <a:schemeClr val="bg1"/>
              </a:solidFill>
            </a:endParaRPr>
          </a:p>
          <a:p>
            <a:r>
              <a:rPr lang="fi-FI" sz="2800" b="1" dirty="0">
                <a:solidFill>
                  <a:schemeClr val="bg1"/>
                </a:solidFill>
              </a:rPr>
              <a:t>24.8		</a:t>
            </a:r>
            <a:r>
              <a:rPr lang="fi-FI" sz="2800" b="1" dirty="0" err="1">
                <a:solidFill>
                  <a:schemeClr val="bg1"/>
                </a:solidFill>
              </a:rPr>
              <a:t>Nordcenter-Wiurila</a:t>
            </a:r>
            <a:r>
              <a:rPr lang="fi-FI" sz="2800" b="1" dirty="0">
                <a:solidFill>
                  <a:schemeClr val="bg1"/>
                </a:solidFill>
              </a:rPr>
              <a:t>		Bengt</a:t>
            </a:r>
          </a:p>
        </p:txBody>
      </p:sp>
    </p:spTree>
    <p:extLst>
      <p:ext uri="{BB962C8B-B14F-4D97-AF65-F5344CB8AC3E}">
        <p14:creationId xmlns:p14="http://schemas.microsoft.com/office/powerpoint/2010/main" val="85991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2576C31-94EF-C43A-8679-432A3453A8B7}"/>
              </a:ext>
            </a:extLst>
          </p:cNvPr>
          <p:cNvSpPr>
            <a:spLocks noGrp="1"/>
          </p:cNvSpPr>
          <p:nvPr>
            <p:ph type="title"/>
          </p:nvPr>
        </p:nvSpPr>
        <p:spPr/>
        <p:txBody>
          <a:bodyPr/>
          <a:lstStyle/>
          <a:p>
            <a:r>
              <a:rPr lang="fi-FI" dirty="0">
                <a:solidFill>
                  <a:srgbClr val="0C812E"/>
                </a:solidFill>
              </a:rPr>
              <a:t>Seuraottelut</a:t>
            </a:r>
          </a:p>
        </p:txBody>
      </p:sp>
      <p:pic>
        <p:nvPicPr>
          <p:cNvPr id="8" name="Sisällön paikkamerkki 7">
            <a:extLst>
              <a:ext uri="{FF2B5EF4-FFF2-40B4-BE49-F238E27FC236}">
                <a16:creationId xmlns:a16="http://schemas.microsoft.com/office/drawing/2014/main" id="{78873212-84D5-9E3C-C0A0-335B8F778D03}"/>
              </a:ext>
            </a:extLst>
          </p:cNvPr>
          <p:cNvPicPr>
            <a:picLocks noGrp="1" noChangeAspect="1"/>
          </p:cNvPicPr>
          <p:nvPr>
            <p:ph sz="half" idx="1"/>
          </p:nvPr>
        </p:nvPicPr>
        <p:blipFill>
          <a:blip r:embed="rId2"/>
          <a:stretch>
            <a:fillRect/>
          </a:stretch>
        </p:blipFill>
        <p:spPr>
          <a:xfrm>
            <a:off x="123986" y="1600201"/>
            <a:ext cx="4371814" cy="3779427"/>
          </a:xfrm>
          <a:noFill/>
        </p:spPr>
      </p:pic>
      <p:sp>
        <p:nvSpPr>
          <p:cNvPr id="6" name="Sisällön paikkamerkki 5">
            <a:extLst>
              <a:ext uri="{FF2B5EF4-FFF2-40B4-BE49-F238E27FC236}">
                <a16:creationId xmlns:a16="http://schemas.microsoft.com/office/drawing/2014/main" id="{B5B6329B-C3EF-47FC-D3BC-2EB1FD0D6055}"/>
              </a:ext>
            </a:extLst>
          </p:cNvPr>
          <p:cNvSpPr>
            <a:spLocks noGrp="1"/>
          </p:cNvSpPr>
          <p:nvPr>
            <p:ph sz="half" idx="2"/>
          </p:nvPr>
        </p:nvSpPr>
        <p:spPr>
          <a:noFill/>
        </p:spPr>
        <p:txBody>
          <a:bodyPr>
            <a:normAutofit fontScale="62500" lnSpcReduction="20000"/>
          </a:bodyPr>
          <a:lstStyle/>
          <a:p>
            <a:pPr marL="342900" indent="-342900">
              <a:buFont typeface="Wingdings" pitchFamily="2" charset="2"/>
              <a:buChar char="§"/>
            </a:pPr>
            <a:r>
              <a:rPr lang="fi-FI" dirty="0">
                <a:solidFill>
                  <a:srgbClr val="0C812E"/>
                </a:solidFill>
              </a:rPr>
              <a:t>Seurao</a:t>
            </a:r>
            <a:r>
              <a:rPr lang="fi-FI" sz="2800" dirty="0">
                <a:solidFill>
                  <a:srgbClr val="0C812E"/>
                </a:solidFill>
              </a:rPr>
              <a:t>ttelut pelataan 12-henkisin joukkuein, jossa naisia on vähintään neljä.</a:t>
            </a:r>
          </a:p>
          <a:p>
            <a:pPr marL="342900" indent="-342900">
              <a:buFont typeface="Wingdings" pitchFamily="2" charset="2"/>
              <a:buChar char="§"/>
            </a:pPr>
            <a:r>
              <a:rPr lang="fi-FI" sz="2800" dirty="0">
                <a:solidFill>
                  <a:srgbClr val="0C812E"/>
                </a:solidFill>
              </a:rPr>
              <a:t>Kilpailtaessa kiertopalkinnosta jokaisen joukkueen kahdeksan parhaan pelaajan </a:t>
            </a:r>
            <a:r>
              <a:rPr lang="fi-FI" sz="2800" dirty="0" err="1">
                <a:solidFill>
                  <a:srgbClr val="0C812E"/>
                </a:solidFill>
              </a:rPr>
              <a:t>pb</a:t>
            </a:r>
            <a:r>
              <a:rPr lang="fi-FI" sz="2800" dirty="0">
                <a:solidFill>
                  <a:srgbClr val="0C812E"/>
                </a:solidFill>
              </a:rPr>
              <a:t>-tulos lasketaan joukkueen tulokseen siten, että vähintään kahden naispelaajan tulos otetaan huomioon.</a:t>
            </a:r>
          </a:p>
          <a:p>
            <a:pPr marL="342900" indent="-342900">
              <a:buFont typeface="Wingdings" pitchFamily="2" charset="2"/>
              <a:buChar char="§"/>
            </a:pPr>
            <a:r>
              <a:rPr lang="fi-FI" sz="2800" dirty="0">
                <a:solidFill>
                  <a:srgbClr val="0C812E"/>
                </a:solidFill>
              </a:rPr>
              <a:t>Osallistumismaksuun sisältyy aamukahvit ja lounas.</a:t>
            </a:r>
          </a:p>
          <a:p>
            <a:pPr marL="342900" indent="-342900">
              <a:buFont typeface="Wingdings" pitchFamily="2" charset="2"/>
              <a:buChar char="§"/>
            </a:pPr>
            <a:r>
              <a:rPr lang="fi-FI" sz="2800" dirty="0">
                <a:solidFill>
                  <a:srgbClr val="0C812E"/>
                </a:solidFill>
              </a:rPr>
              <a:t>Kotiotteluissa omilta jäseniltä ei maksua, mutta vierasotteluissa voi omille pelaajille jäädä ns. omavastuuosuus maksettavaksi.</a:t>
            </a:r>
          </a:p>
          <a:p>
            <a:pPr marL="342900" indent="-342900">
              <a:buFont typeface="Wingdings" pitchFamily="2" charset="2"/>
              <a:buChar char="§"/>
            </a:pPr>
            <a:r>
              <a:rPr lang="fi-FI" sz="2800" dirty="0">
                <a:solidFill>
                  <a:srgbClr val="0C812E"/>
                </a:solidFill>
              </a:rPr>
              <a:t>Seniorimiesten seuraottelu Tapiolaa vastaan pelataan 8-henkisellä joukkueella</a:t>
            </a:r>
          </a:p>
          <a:p>
            <a:endParaRPr lang="fi-FI" dirty="0"/>
          </a:p>
        </p:txBody>
      </p:sp>
    </p:spTree>
    <p:extLst>
      <p:ext uri="{BB962C8B-B14F-4D97-AF65-F5344CB8AC3E}">
        <p14:creationId xmlns:p14="http://schemas.microsoft.com/office/powerpoint/2010/main" val="1639546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Nordcenter_ppt_templates">
  <a:themeElements>
    <a:clrScheme name="Custom 1">
      <a:dk1>
        <a:sysClr val="windowText" lastClr="000000"/>
      </a:dk1>
      <a:lt1>
        <a:sysClr val="window" lastClr="FFFFFF"/>
      </a:lt1>
      <a:dk2>
        <a:srgbClr val="505150"/>
      </a:dk2>
      <a:lt2>
        <a:srgbClr val="EEECE1"/>
      </a:lt2>
      <a:accent1>
        <a:srgbClr val="9C2776"/>
      </a:accent1>
      <a:accent2>
        <a:srgbClr val="B2A392"/>
      </a:accent2>
      <a:accent3>
        <a:srgbClr val="BDD753"/>
      </a:accent3>
      <a:accent4>
        <a:srgbClr val="3E9EB3"/>
      </a:accent4>
      <a:accent5>
        <a:srgbClr val="E8E3DE"/>
      </a:accent5>
      <a:accent6>
        <a:srgbClr val="C5E2E8"/>
      </a:accent6>
      <a:hlink>
        <a:srgbClr val="3E9EB3"/>
      </a:hlink>
      <a:folHlink>
        <a:srgbClr val="5051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505150"/>
      </a:dk2>
      <a:lt2>
        <a:srgbClr val="EEECE1"/>
      </a:lt2>
      <a:accent1>
        <a:srgbClr val="9C2776"/>
      </a:accent1>
      <a:accent2>
        <a:srgbClr val="B2A392"/>
      </a:accent2>
      <a:accent3>
        <a:srgbClr val="BDD753"/>
      </a:accent3>
      <a:accent4>
        <a:srgbClr val="3E9EB3"/>
      </a:accent4>
      <a:accent5>
        <a:srgbClr val="E8E3DE"/>
      </a:accent5>
      <a:accent6>
        <a:srgbClr val="C5E2E8"/>
      </a:accent6>
      <a:hlink>
        <a:srgbClr val="3E9EB3"/>
      </a:hlink>
      <a:folHlink>
        <a:srgbClr val="5051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Nordcenter_ppt_templates.potx</Template>
  <TotalTime>42090</TotalTime>
  <Words>925</Words>
  <Application>Microsoft Macintosh PowerPoint</Application>
  <PresentationFormat>Näytössä katseltava diaesitys (4:3)</PresentationFormat>
  <Paragraphs>114</Paragraphs>
  <Slides>16</Slides>
  <Notes>8</Notes>
  <HiddenSlides>0</HiddenSlides>
  <MMClips>0</MMClips>
  <ScaleCrop>false</ScaleCrop>
  <HeadingPairs>
    <vt:vector size="6" baseType="variant">
      <vt:variant>
        <vt:lpstr>Käytetyt fontit</vt:lpstr>
      </vt:variant>
      <vt:variant>
        <vt:i4>9</vt:i4>
      </vt:variant>
      <vt:variant>
        <vt:lpstr>Teema</vt:lpstr>
      </vt:variant>
      <vt:variant>
        <vt:i4>2</vt:i4>
      </vt:variant>
      <vt:variant>
        <vt:lpstr>Dian otsikot</vt:lpstr>
      </vt:variant>
      <vt:variant>
        <vt:i4>16</vt:i4>
      </vt:variant>
    </vt:vector>
  </HeadingPairs>
  <TitlesOfParts>
    <vt:vector size="27" baseType="lpstr">
      <vt:lpstr>Arial</vt:lpstr>
      <vt:lpstr>Calibri</vt:lpstr>
      <vt:lpstr>Courier New</vt:lpstr>
      <vt:lpstr>Georgia</vt:lpstr>
      <vt:lpstr>Granjon LT Std</vt:lpstr>
      <vt:lpstr>Lucida Grande</vt:lpstr>
      <vt:lpstr>TSTAR Light</vt:lpstr>
      <vt:lpstr>TSTAR Regular</vt:lpstr>
      <vt:lpstr>Wingdings</vt:lpstr>
      <vt:lpstr>Nordcenter_ppt_templates</vt:lpstr>
      <vt:lpstr>Office Theme</vt:lpstr>
      <vt:lpstr>PowerPoint-esitys</vt:lpstr>
      <vt:lpstr>PowerPoint-esitys</vt:lpstr>
      <vt:lpstr>Pariscramble 8.5</vt:lpstr>
      <vt:lpstr>Viikkokilpailu 15.5-2.10 klo 10.00 </vt:lpstr>
      <vt:lpstr>PowerPoint-esitys</vt:lpstr>
      <vt:lpstr> Viikkokilpailu maanantaisin 15.5 - 2.10 </vt:lpstr>
      <vt:lpstr>Lippukilpailu 27.5</vt:lpstr>
      <vt:lpstr>PowerPoint-esitys</vt:lpstr>
      <vt:lpstr>Seuraottelut</vt:lpstr>
      <vt:lpstr>Ystävyysscramble 28.7</vt:lpstr>
      <vt:lpstr>Ryder Cup NGCC-Ruukki Golf  5.7 Ruukissa ja 12.7 Nordcenterissä</vt:lpstr>
      <vt:lpstr> Senioritreenit 2023 </vt:lpstr>
      <vt:lpstr>Golfmatka Gardalle 7-14.10.23</vt:lpstr>
      <vt:lpstr>Golfmatka Gardalle 7-14.10.23</vt:lpstr>
      <vt:lpstr>        </vt:lpstr>
      <vt:lpstr>PowerPoint-esitys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rosenquist</dc:creator>
  <cp:lastModifiedBy>Microsoft Office User</cp:lastModifiedBy>
  <cp:revision>267</cp:revision>
  <cp:lastPrinted>2022-02-17T11:20:17Z</cp:lastPrinted>
  <dcterms:created xsi:type="dcterms:W3CDTF">2014-03-13T17:02:20Z</dcterms:created>
  <dcterms:modified xsi:type="dcterms:W3CDTF">2023-05-08T05:55:23Z</dcterms:modified>
</cp:coreProperties>
</file>